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8288000" cy="10287000"/>
  <p:notesSz cx="6858000" cy="9144000"/>
  <p:embeddedFontLst>
    <p:embeddedFont>
      <p:font typeface="Arimo" panose="020B0604020202020204" charset="0"/>
      <p:regular r:id="rId29"/>
    </p:embeddedFont>
    <p:embeddedFont>
      <p:font typeface="Arimo Bold" panose="020B0604020202020204" charset="0"/>
      <p:regular r:id="rId30"/>
    </p:embeddedFont>
    <p:embeddedFont>
      <p:font typeface="Roboto" panose="02000000000000000000" pitchFamily="2" charset="0"/>
      <p:regular r:id="rId31"/>
    </p:embeddedFont>
    <p:embeddedFont>
      <p:font typeface="Roboto Slab" pitchFamily="2" charset="0"/>
      <p:regular r:id="rId32"/>
    </p:embeddedFont>
    <p:embeddedFont>
      <p:font typeface="Roboto Slab Bold" panose="020B0604020202020204" charset="0"/>
      <p:regular r:id="rId33"/>
    </p:embeddedFont>
    <p:embeddedFont>
      <p:font typeface="TT Rounds Condensed" panose="020B0604020202020204" charset="0"/>
      <p:regular r:id="rId34"/>
    </p:embeddedFont>
    <p:embeddedFont>
      <p:font typeface="TT Rounds Condensed Bold" panose="020B0604020202020204" charset="0"/>
      <p:regular r:id="rId35"/>
    </p:embeddedFont>
    <p:embeddedFont>
      <p:font typeface="TT Rounds Condensed Bold Italics" panose="020B0604020202020204" charset="0"/>
      <p:regular r:id="rId36"/>
    </p:embeddedFont>
    <p:embeddedFont>
      <p:font typeface="TT Rounds Condensed Italics" panose="020B0604020202020204" charset="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0" d="100"/>
          <a:sy n="60" d="100"/>
        </p:scale>
        <p:origin x="37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jpe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7850237" y="2664916"/>
            <a:ext cx="9445526" cy="1790997"/>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Nifty 50 Stock Price Prediction using LSTM</a:t>
            </a:r>
          </a:p>
        </p:txBody>
      </p:sp>
      <p:sp>
        <p:nvSpPr>
          <p:cNvPr id="8" name="TextBox 8"/>
          <p:cNvSpPr txBox="1"/>
          <p:nvPr/>
        </p:nvSpPr>
        <p:spPr>
          <a:xfrm>
            <a:off x="7850237" y="4881116"/>
            <a:ext cx="9445526" cy="2721769"/>
          </a:xfrm>
          <a:prstGeom prst="rect">
            <a:avLst/>
          </a:prstGeom>
        </p:spPr>
        <p:txBody>
          <a:bodyPr lIns="0" tIns="0" rIns="0" bIns="0" rtlCol="0" anchor="t">
            <a:spAutoFit/>
          </a:bodyPr>
          <a:lstStyle/>
          <a:p>
            <a:pPr algn="l">
              <a:lnSpc>
                <a:spcPts val="3562"/>
              </a:lnSpc>
            </a:pPr>
            <a:r>
              <a:rPr lang="en-US" sz="3000" spc="28">
                <a:solidFill>
                  <a:srgbClr val="FFFFFF"/>
                </a:solidFill>
                <a:latin typeface="TT Rounds Condensed"/>
                <a:ea typeface="TT Rounds Condensed"/>
                <a:cs typeface="TT Rounds Condensed"/>
                <a:sym typeface="TT Rounds Condensed"/>
              </a:rPr>
              <a:t>Welcome to this presentation on our groundbreaking project: predicting Nifty 50 stock closing prices using the powerful Long Short-Term Memory (LSTM) model. This presentation will explore the project's foundation, methodology, and potential impact on the financial markets. We will delve into the fascinating world of LSTMs and how they can be used to predict complex financial data.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61933" y="-15089"/>
            <a:ext cx="12925469" cy="1104359"/>
          </a:xfrm>
          <a:prstGeom prst="rect">
            <a:avLst/>
          </a:prstGeom>
        </p:spPr>
        <p:txBody>
          <a:bodyPr lIns="0" tIns="0" rIns="0" bIns="0" rtlCol="0" anchor="t">
            <a:spAutoFit/>
          </a:bodyPr>
          <a:lstStyle/>
          <a:p>
            <a:pPr algn="l">
              <a:lnSpc>
                <a:spcPts val="9514"/>
              </a:lnSpc>
            </a:pPr>
            <a:r>
              <a:rPr lang="en-US" sz="4799" b="1" u="sng">
                <a:solidFill>
                  <a:srgbClr val="76B9FF"/>
                </a:solidFill>
                <a:latin typeface="Arimo Bold"/>
                <a:ea typeface="Arimo Bold"/>
                <a:cs typeface="Arimo Bold"/>
                <a:sym typeface="Arimo Bold"/>
              </a:rPr>
              <a:t>REAL TIME USAGE:-</a:t>
            </a:r>
          </a:p>
        </p:txBody>
      </p:sp>
      <p:sp>
        <p:nvSpPr>
          <p:cNvPr id="7" name="TextBox 7"/>
          <p:cNvSpPr txBox="1"/>
          <p:nvPr/>
        </p:nvSpPr>
        <p:spPr>
          <a:xfrm>
            <a:off x="561933" y="1911717"/>
            <a:ext cx="17726067" cy="2627313"/>
          </a:xfrm>
          <a:prstGeom prst="rect">
            <a:avLst/>
          </a:prstGeom>
        </p:spPr>
        <p:txBody>
          <a:bodyPr lIns="0" tIns="0" rIns="0" bIns="0" rtlCol="0" anchor="t">
            <a:spAutoFit/>
          </a:bodyPr>
          <a:lstStyle/>
          <a:p>
            <a:pPr algn="l">
              <a:lnSpc>
                <a:spcPts val="2937"/>
              </a:lnSpc>
            </a:pPr>
            <a:r>
              <a:rPr lang="en-US" sz="2937">
                <a:solidFill>
                  <a:srgbClr val="76B9FF"/>
                </a:solidFill>
                <a:latin typeface="Roboto Slab"/>
                <a:ea typeface="Roboto Slab"/>
                <a:cs typeface="Roboto Slab"/>
                <a:sym typeface="Roboto Slab"/>
              </a:rPr>
              <a:t> 1.Risk Management</a:t>
            </a:r>
          </a:p>
          <a:p>
            <a:pPr algn="l">
              <a:lnSpc>
                <a:spcPts val="2937"/>
              </a:lnSpc>
            </a:pPr>
            <a:endParaRPr lang="en-US" sz="2937">
              <a:solidFill>
                <a:srgbClr val="76B9FF"/>
              </a:solidFill>
              <a:latin typeface="Roboto Slab"/>
              <a:ea typeface="Roboto Slab"/>
              <a:cs typeface="Roboto Slab"/>
              <a:sym typeface="Roboto Slab"/>
            </a:endParaRPr>
          </a:p>
          <a:p>
            <a:pPr algn="l">
              <a:lnSpc>
                <a:spcPts val="2937"/>
              </a:lnSpc>
              <a:spcBef>
                <a:spcPct val="0"/>
              </a:spcBef>
            </a:pPr>
            <a:r>
              <a:rPr lang="en-US" sz="2937">
                <a:solidFill>
                  <a:srgbClr val="76B9FF"/>
                </a:solidFill>
                <a:latin typeface="Roboto Slab"/>
                <a:ea typeface="Roboto Slab"/>
                <a:cs typeface="Roboto Slab"/>
                <a:sym typeface="Roboto Slab"/>
              </a:rPr>
              <a:t>     Volatility Assessment:  </a:t>
            </a:r>
            <a:r>
              <a:rPr lang="en-US" sz="2937">
                <a:solidFill>
                  <a:srgbClr val="FFFFFF"/>
                </a:solidFill>
                <a:latin typeface="Roboto Slab"/>
                <a:ea typeface="Roboto Slab"/>
                <a:cs typeface="Roboto Slab"/>
                <a:sym typeface="Roboto Slab"/>
              </a:rPr>
              <a:t>By predicting future price movements, the model can help investors assess the potential volatility of the Nifty 50 index, enabling them to implement risk management strategies such as hedging.</a:t>
            </a:r>
          </a:p>
          <a:p>
            <a:pPr algn="l">
              <a:lnSpc>
                <a:spcPts val="2937"/>
              </a:lnSpc>
              <a:spcBef>
                <a:spcPct val="0"/>
              </a:spcBef>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a:t>
            </a:r>
          </a:p>
        </p:txBody>
      </p:sp>
      <p:sp>
        <p:nvSpPr>
          <p:cNvPr id="8" name="TextBox 8"/>
          <p:cNvSpPr txBox="1"/>
          <p:nvPr/>
        </p:nvSpPr>
        <p:spPr>
          <a:xfrm>
            <a:off x="561933" y="5361477"/>
            <a:ext cx="17726068" cy="2998788"/>
          </a:xfrm>
          <a:prstGeom prst="rect">
            <a:avLst/>
          </a:prstGeom>
        </p:spPr>
        <p:txBody>
          <a:bodyPr lIns="0" tIns="0" rIns="0" bIns="0" rtlCol="0" anchor="t">
            <a:spAutoFit/>
          </a:bodyPr>
          <a:lstStyle/>
          <a:p>
            <a:pPr algn="l">
              <a:lnSpc>
                <a:spcPts val="2937"/>
              </a:lnSpc>
            </a:pPr>
            <a:r>
              <a:rPr lang="en-US" sz="2937">
                <a:solidFill>
                  <a:srgbClr val="76B9FF"/>
                </a:solidFill>
                <a:latin typeface="Roboto Slab"/>
                <a:ea typeface="Roboto Slab"/>
                <a:cs typeface="Roboto Slab"/>
                <a:sym typeface="Roboto Slab"/>
              </a:rPr>
              <a:t> 2.Investment Decision Support</a:t>
            </a:r>
          </a:p>
          <a:p>
            <a:pPr algn="l">
              <a:lnSpc>
                <a:spcPts val="2937"/>
              </a:lnSpc>
            </a:pPr>
            <a:endParaRPr lang="en-US" sz="2937">
              <a:solidFill>
                <a:srgbClr val="76B9FF"/>
              </a:solidFill>
              <a:latin typeface="Roboto Slab"/>
              <a:ea typeface="Roboto Slab"/>
              <a:cs typeface="Roboto Slab"/>
              <a:sym typeface="Roboto Slab"/>
            </a:endParaRPr>
          </a:p>
          <a:p>
            <a:pPr algn="l">
              <a:lnSpc>
                <a:spcPts val="2937"/>
              </a:lnSpc>
            </a:pPr>
            <a:endParaRPr lang="en-US" sz="2937">
              <a:solidFill>
                <a:srgbClr val="76B9FF"/>
              </a:solidFill>
              <a:latin typeface="Roboto Slab"/>
              <a:ea typeface="Roboto Slab"/>
              <a:cs typeface="Roboto Slab"/>
              <a:sym typeface="Roboto Slab"/>
            </a:endParaRPr>
          </a:p>
          <a:p>
            <a:pPr algn="l">
              <a:lnSpc>
                <a:spcPts val="2937"/>
              </a:lnSpc>
              <a:spcBef>
                <a:spcPct val="0"/>
              </a:spcBef>
            </a:pPr>
            <a:r>
              <a:rPr lang="en-US" sz="2937">
                <a:solidFill>
                  <a:srgbClr val="76B9FF"/>
                </a:solidFill>
                <a:latin typeface="Roboto Slab"/>
                <a:ea typeface="Roboto Slab"/>
                <a:cs typeface="Roboto Slab"/>
                <a:sym typeface="Roboto Slab"/>
              </a:rPr>
              <a:t>     Informed Trading Decisions:  </a:t>
            </a:r>
            <a:r>
              <a:rPr lang="en-US" sz="2937">
                <a:solidFill>
                  <a:srgbClr val="FFFFFF"/>
                </a:solidFill>
                <a:latin typeface="Roboto Slab"/>
                <a:ea typeface="Roboto Slab"/>
                <a:cs typeface="Roboto Slab"/>
                <a:sym typeface="Roboto Slab"/>
              </a:rPr>
              <a:t>Investors can use the model to make informed decisions about buying or selling Nifty 50 stocks based on predicted future prices. By analyzing the model's forecasts, investors can identify potential entry and exit points in the market.</a:t>
            </a:r>
          </a:p>
          <a:p>
            <a:pPr algn="l">
              <a:lnSpc>
                <a:spcPts val="2937"/>
              </a:lnSpc>
              <a:spcBef>
                <a:spcPct val="0"/>
              </a:spcBef>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61933" y="-15089"/>
            <a:ext cx="12925469" cy="1104359"/>
          </a:xfrm>
          <a:prstGeom prst="rect">
            <a:avLst/>
          </a:prstGeom>
        </p:spPr>
        <p:txBody>
          <a:bodyPr lIns="0" tIns="0" rIns="0" bIns="0" rtlCol="0" anchor="t">
            <a:spAutoFit/>
          </a:bodyPr>
          <a:lstStyle/>
          <a:p>
            <a:pPr algn="l">
              <a:lnSpc>
                <a:spcPts val="9514"/>
              </a:lnSpc>
            </a:pPr>
            <a:r>
              <a:rPr lang="en-US" sz="4799" b="1" u="sng">
                <a:solidFill>
                  <a:srgbClr val="76B9FF"/>
                </a:solidFill>
                <a:latin typeface="Arimo Bold"/>
                <a:ea typeface="Arimo Bold"/>
                <a:cs typeface="Arimo Bold"/>
                <a:sym typeface="Arimo Bold"/>
              </a:rPr>
              <a:t>HARDWARE AND SOFTWARE:-</a:t>
            </a:r>
          </a:p>
        </p:txBody>
      </p:sp>
      <p:sp>
        <p:nvSpPr>
          <p:cNvPr id="7" name="TextBox 7"/>
          <p:cNvSpPr txBox="1"/>
          <p:nvPr/>
        </p:nvSpPr>
        <p:spPr>
          <a:xfrm>
            <a:off x="561933" y="1553905"/>
            <a:ext cx="17726067" cy="4113213"/>
          </a:xfrm>
          <a:prstGeom prst="rect">
            <a:avLst/>
          </a:prstGeom>
        </p:spPr>
        <p:txBody>
          <a:bodyPr lIns="0" tIns="0" rIns="0" bIns="0" rtlCol="0" anchor="t">
            <a:spAutoFit/>
          </a:bodyPr>
          <a:lstStyle/>
          <a:p>
            <a:pPr algn="l">
              <a:lnSpc>
                <a:spcPts val="2937"/>
              </a:lnSpc>
            </a:pPr>
            <a:r>
              <a:rPr lang="en-US" sz="2937">
                <a:solidFill>
                  <a:srgbClr val="76B9FF"/>
                </a:solidFill>
                <a:latin typeface="Roboto Slab"/>
                <a:ea typeface="Roboto Slab"/>
                <a:cs typeface="Roboto Slab"/>
                <a:sym typeface="Roboto Slab"/>
              </a:rPr>
              <a:t> 1) HARDWARES:-</a:t>
            </a:r>
          </a:p>
          <a:p>
            <a:pPr algn="l">
              <a:lnSpc>
                <a:spcPts val="2937"/>
              </a:lnSpc>
            </a:pPr>
            <a:endParaRPr lang="en-US" sz="2937">
              <a:solidFill>
                <a:srgbClr val="76B9FF"/>
              </a:solidFill>
              <a:latin typeface="Roboto Slab"/>
              <a:ea typeface="Roboto Slab"/>
              <a:cs typeface="Roboto Slab"/>
              <a:sym typeface="Roboto Slab"/>
            </a:endParaRPr>
          </a:p>
          <a:p>
            <a:pPr marL="634207" lvl="1" indent="-317103" algn="l">
              <a:lnSpc>
                <a:spcPts val="2937"/>
              </a:lnSpc>
              <a:buAutoNum type="arabicPeriod"/>
            </a:pPr>
            <a:r>
              <a:rPr lang="en-US" sz="2937">
                <a:solidFill>
                  <a:srgbClr val="76B9FF"/>
                </a:solidFill>
                <a:latin typeface="Roboto Slab"/>
                <a:ea typeface="Roboto Slab"/>
                <a:cs typeface="Roboto Slab"/>
                <a:sym typeface="Roboto Slab"/>
              </a:rPr>
              <a:t>     Processor (CPU)</a:t>
            </a:r>
          </a:p>
          <a:p>
            <a:pPr marL="1268414" lvl="2" indent="-422805" algn="l">
              <a:lnSpc>
                <a:spcPts val="2937"/>
              </a:lnSpc>
              <a:buFont typeface="Arial"/>
              <a:buChar char="⚬"/>
            </a:pPr>
            <a:r>
              <a:rPr lang="en-US" sz="2937">
                <a:solidFill>
                  <a:srgbClr val="FFFFFF"/>
                </a:solidFill>
                <a:latin typeface="Roboto Slab"/>
                <a:ea typeface="Roboto Slab"/>
                <a:cs typeface="Roboto Slab"/>
                <a:sym typeface="Roboto Slab"/>
              </a:rPr>
              <a:t>A multi-core processor (e.g., Intel i5/i7 or AMD Ryzen 5/7) is recommended for efficient data processing and model training.</a:t>
            </a:r>
          </a:p>
          <a:p>
            <a:pPr algn="l">
              <a:lnSpc>
                <a:spcPts val="2937"/>
              </a:lnSpc>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FFFFFF"/>
                </a:solidFill>
                <a:latin typeface="Roboto Slab"/>
                <a:ea typeface="Roboto Slab"/>
                <a:cs typeface="Roboto Slab"/>
                <a:sym typeface="Roboto Slab"/>
              </a:rPr>
              <a:t>    </a:t>
            </a:r>
            <a:r>
              <a:rPr lang="en-US" sz="2937">
                <a:solidFill>
                  <a:srgbClr val="76B9FF"/>
                </a:solidFill>
                <a:latin typeface="Roboto Slab"/>
                <a:ea typeface="Roboto Slab"/>
                <a:cs typeface="Roboto Slab"/>
                <a:sym typeface="Roboto Slab"/>
              </a:rPr>
              <a:t>2.</a:t>
            </a:r>
            <a:r>
              <a:rPr lang="en-US" sz="2937">
                <a:solidFill>
                  <a:srgbClr val="FFFFFF"/>
                </a:solidFill>
                <a:latin typeface="Roboto Slab"/>
                <a:ea typeface="Roboto Slab"/>
                <a:cs typeface="Roboto Slab"/>
                <a:sym typeface="Roboto Slab"/>
              </a:rPr>
              <a:t>     </a:t>
            </a:r>
            <a:r>
              <a:rPr lang="en-US" sz="2937">
                <a:solidFill>
                  <a:srgbClr val="76B9FF"/>
                </a:solidFill>
                <a:latin typeface="Roboto Slab"/>
                <a:ea typeface="Roboto Slab"/>
                <a:cs typeface="Roboto Slab"/>
                <a:sym typeface="Roboto Slab"/>
              </a:rPr>
              <a:t>Memory (RAM)</a:t>
            </a:r>
          </a:p>
          <a:p>
            <a:pPr marL="1268414" lvl="2" indent="-422805" algn="l">
              <a:lnSpc>
                <a:spcPts val="2937"/>
              </a:lnSpc>
              <a:spcBef>
                <a:spcPct val="0"/>
              </a:spcBef>
              <a:buFont typeface="Arial"/>
              <a:buChar char="⚬"/>
            </a:pPr>
            <a:r>
              <a:rPr lang="en-US" sz="2937">
                <a:solidFill>
                  <a:srgbClr val="FFFFFF"/>
                </a:solidFill>
                <a:latin typeface="Roboto Slab"/>
                <a:ea typeface="Roboto Slab"/>
                <a:cs typeface="Roboto Slab"/>
                <a:sym typeface="Roboto Slab"/>
              </a:rPr>
              <a:t>At least 8 GB of RAM is recommended for handling data processing and model training. For larger datasets or more complex models, 16 GB or more is preferable.</a:t>
            </a:r>
          </a:p>
          <a:p>
            <a:pPr algn="l">
              <a:lnSpc>
                <a:spcPts val="2937"/>
              </a:lnSpc>
              <a:spcBef>
                <a:spcPct val="0"/>
              </a:spcBef>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a:t>
            </a:r>
          </a:p>
        </p:txBody>
      </p:sp>
      <p:sp>
        <p:nvSpPr>
          <p:cNvPr id="8" name="TextBox 8"/>
          <p:cNvSpPr txBox="1"/>
          <p:nvPr/>
        </p:nvSpPr>
        <p:spPr>
          <a:xfrm>
            <a:off x="812401" y="5714743"/>
            <a:ext cx="17475599" cy="4113213"/>
          </a:xfrm>
          <a:prstGeom prst="rect">
            <a:avLst/>
          </a:prstGeom>
        </p:spPr>
        <p:txBody>
          <a:bodyPr lIns="0" tIns="0" rIns="0" bIns="0" rtlCol="0" anchor="t">
            <a:spAutoFit/>
          </a:bodyPr>
          <a:lstStyle/>
          <a:p>
            <a:pPr algn="l">
              <a:lnSpc>
                <a:spcPts val="2937"/>
              </a:lnSpc>
            </a:pPr>
            <a:r>
              <a:rPr lang="en-US" sz="2937">
                <a:solidFill>
                  <a:srgbClr val="76B9FF"/>
                </a:solidFill>
                <a:latin typeface="Roboto Slab"/>
                <a:ea typeface="Roboto Slab"/>
                <a:cs typeface="Roboto Slab"/>
                <a:sym typeface="Roboto Slab"/>
              </a:rPr>
              <a:t> 2) SOFTWARES:-</a:t>
            </a:r>
          </a:p>
          <a:p>
            <a:pPr algn="l">
              <a:lnSpc>
                <a:spcPts val="2937"/>
              </a:lnSpc>
            </a:pPr>
            <a:endParaRPr lang="en-US" sz="2937">
              <a:solidFill>
                <a:srgbClr val="76B9FF"/>
              </a:solidFill>
              <a:latin typeface="Roboto Slab"/>
              <a:ea typeface="Roboto Slab"/>
              <a:cs typeface="Roboto Slab"/>
              <a:sym typeface="Roboto Slab"/>
            </a:endParaRPr>
          </a:p>
          <a:p>
            <a:pPr marL="634207" lvl="1" indent="-317103" algn="l">
              <a:lnSpc>
                <a:spcPts val="2937"/>
              </a:lnSpc>
              <a:buAutoNum type="arabicPeriod"/>
            </a:pPr>
            <a:r>
              <a:rPr lang="en-US" sz="2937">
                <a:solidFill>
                  <a:srgbClr val="76B9FF"/>
                </a:solidFill>
                <a:latin typeface="Roboto Slab"/>
                <a:ea typeface="Roboto Slab"/>
                <a:cs typeface="Roboto Slab"/>
                <a:sym typeface="Roboto Slab"/>
              </a:rPr>
              <a:t>     Operating System</a:t>
            </a:r>
          </a:p>
          <a:p>
            <a:pPr marL="1268414" lvl="2" indent="-422805" algn="l">
              <a:lnSpc>
                <a:spcPts val="2937"/>
              </a:lnSpc>
              <a:buFont typeface="Arial"/>
              <a:buChar char="⚬"/>
            </a:pPr>
            <a:r>
              <a:rPr lang="en-US" sz="2937">
                <a:solidFill>
                  <a:srgbClr val="FFFFFF"/>
                </a:solidFill>
                <a:latin typeface="Roboto Slab"/>
                <a:ea typeface="Roboto Slab"/>
                <a:cs typeface="Roboto Slab"/>
                <a:sym typeface="Roboto Slab"/>
              </a:rPr>
              <a:t>Windows, macOS, or Linux (Ubuntu is commonly used for data science projects).</a:t>
            </a:r>
          </a:p>
          <a:p>
            <a:pPr algn="l">
              <a:lnSpc>
                <a:spcPts val="2937"/>
              </a:lnSpc>
            </a:pPr>
            <a:endParaRPr lang="en-US" sz="2937">
              <a:solidFill>
                <a:srgbClr val="FFFFFF"/>
              </a:solidFill>
              <a:latin typeface="Roboto Slab"/>
              <a:ea typeface="Roboto Slab"/>
              <a:cs typeface="Roboto Slab"/>
              <a:sym typeface="Roboto Slab"/>
            </a:endParaRPr>
          </a:p>
          <a:p>
            <a:pPr algn="l">
              <a:lnSpc>
                <a:spcPts val="2937"/>
              </a:lnSpc>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FFFFFF"/>
                </a:solidFill>
                <a:latin typeface="Roboto Slab"/>
                <a:ea typeface="Roboto Slab"/>
                <a:cs typeface="Roboto Slab"/>
                <a:sym typeface="Roboto Slab"/>
              </a:rPr>
              <a:t>    </a:t>
            </a:r>
            <a:r>
              <a:rPr lang="en-US" sz="2937">
                <a:solidFill>
                  <a:srgbClr val="76B9FF"/>
                </a:solidFill>
                <a:latin typeface="Roboto Slab"/>
                <a:ea typeface="Roboto Slab"/>
                <a:cs typeface="Roboto Slab"/>
                <a:sym typeface="Roboto Slab"/>
              </a:rPr>
              <a:t>2.</a:t>
            </a:r>
            <a:r>
              <a:rPr lang="en-US" sz="2937">
                <a:solidFill>
                  <a:srgbClr val="FFFFFF"/>
                </a:solidFill>
                <a:latin typeface="Roboto Slab"/>
                <a:ea typeface="Roboto Slab"/>
                <a:cs typeface="Roboto Slab"/>
                <a:sym typeface="Roboto Slab"/>
              </a:rPr>
              <a:t>     </a:t>
            </a:r>
            <a:r>
              <a:rPr lang="en-US" sz="2937">
                <a:solidFill>
                  <a:srgbClr val="76B9FF"/>
                </a:solidFill>
                <a:latin typeface="Roboto Slab"/>
                <a:ea typeface="Roboto Slab"/>
                <a:cs typeface="Roboto Slab"/>
                <a:sym typeface="Roboto Slab"/>
              </a:rPr>
              <a:t>Python</a:t>
            </a:r>
          </a:p>
          <a:p>
            <a:pPr marL="1268414" lvl="2" indent="-422805" algn="l">
              <a:lnSpc>
                <a:spcPts val="2937"/>
              </a:lnSpc>
              <a:buFont typeface="Arial"/>
              <a:buChar char="⚬"/>
            </a:pPr>
            <a:r>
              <a:rPr lang="en-US" sz="2937">
                <a:solidFill>
                  <a:srgbClr val="FFFFFF"/>
                </a:solidFill>
                <a:latin typeface="Roboto Slab"/>
                <a:ea typeface="Roboto Slab"/>
                <a:cs typeface="Roboto Slab"/>
                <a:sym typeface="Roboto Slab"/>
              </a:rPr>
              <a:t>Python 3.x (latest version recommended) as the primary programming language for developing the model.</a:t>
            </a:r>
          </a:p>
          <a:p>
            <a:pPr algn="l">
              <a:lnSpc>
                <a:spcPts val="2937"/>
              </a:lnSpc>
              <a:spcBef>
                <a:spcPct val="0"/>
              </a:spcBef>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1177098" y="1357687"/>
            <a:ext cx="7240340" cy="328612"/>
          </a:xfrm>
          <a:prstGeom prst="rect">
            <a:avLst/>
          </a:prstGeom>
        </p:spPr>
        <p:txBody>
          <a:bodyPr lIns="0" tIns="0" rIns="0" bIns="0" rtlCol="0" anchor="t">
            <a:spAutoFit/>
          </a:bodyPr>
          <a:lstStyle/>
          <a:p>
            <a:pPr algn="l">
              <a:lnSpc>
                <a:spcPts val="3437"/>
              </a:lnSpc>
            </a:pPr>
            <a:r>
              <a:rPr lang="en-US" sz="4000" u="sng">
                <a:solidFill>
                  <a:srgbClr val="76B9FF"/>
                </a:solidFill>
                <a:latin typeface="Arimo"/>
                <a:ea typeface="Arimo"/>
                <a:cs typeface="Arimo"/>
                <a:sym typeface="Arimo"/>
              </a:rPr>
              <a:t>LSTM Model Architecture</a:t>
            </a:r>
          </a:p>
        </p:txBody>
      </p:sp>
      <p:sp>
        <p:nvSpPr>
          <p:cNvPr id="7" name="Freeform 7"/>
          <p:cNvSpPr/>
          <p:nvPr/>
        </p:nvSpPr>
        <p:spPr>
          <a:xfrm>
            <a:off x="1177098" y="3780354"/>
            <a:ext cx="7805886" cy="3225308"/>
          </a:xfrm>
          <a:custGeom>
            <a:avLst/>
            <a:gdLst/>
            <a:ahLst/>
            <a:cxnLst/>
            <a:rect l="l" t="t" r="r" b="b"/>
            <a:pathLst>
              <a:path w="7805886" h="3225308">
                <a:moveTo>
                  <a:pt x="0" y="0"/>
                </a:moveTo>
                <a:lnTo>
                  <a:pt x="7805887" y="0"/>
                </a:lnTo>
                <a:lnTo>
                  <a:pt x="7805887" y="3225308"/>
                </a:lnTo>
                <a:lnTo>
                  <a:pt x="0" y="3225308"/>
                </a:lnTo>
                <a:lnTo>
                  <a:pt x="0" y="0"/>
                </a:lnTo>
                <a:close/>
              </a:path>
            </a:pathLst>
          </a:custGeom>
          <a:blipFill>
            <a:blip r:embed="rId3"/>
            <a:stretch>
              <a:fillRect t="-12203"/>
            </a:stretch>
          </a:blipFill>
        </p:spPr>
      </p:sp>
      <p:sp>
        <p:nvSpPr>
          <p:cNvPr id="8" name="TextBox 8"/>
          <p:cNvSpPr txBox="1"/>
          <p:nvPr/>
        </p:nvSpPr>
        <p:spPr>
          <a:xfrm>
            <a:off x="1177098" y="2045272"/>
            <a:ext cx="9762165" cy="1562859"/>
          </a:xfrm>
          <a:prstGeom prst="rect">
            <a:avLst/>
          </a:prstGeom>
        </p:spPr>
        <p:txBody>
          <a:bodyPr lIns="0" tIns="0" rIns="0" bIns="0" rtlCol="0" anchor="t">
            <a:spAutoFit/>
          </a:bodyPr>
          <a:lstStyle/>
          <a:p>
            <a:pPr algn="l">
              <a:lnSpc>
                <a:spcPts val="2999"/>
              </a:lnSpc>
            </a:pPr>
            <a:r>
              <a:rPr lang="en-US" sz="2499" spc="23">
                <a:solidFill>
                  <a:srgbClr val="FFFFFF"/>
                </a:solidFill>
                <a:latin typeface="TT Rounds Condensed"/>
                <a:ea typeface="TT Rounds Condensed"/>
                <a:cs typeface="TT Rounds Condensed"/>
                <a:sym typeface="TT Rounds Condensed"/>
              </a:rPr>
              <a:t>Gates are mechanisms in the LSTM cell that regulate the flow of information. Each gate uses a sigmoid activation function (output between 0 and 1), which acts as a filter to determine how much information to pass through.</a:t>
            </a:r>
          </a:p>
        </p:txBody>
      </p:sp>
      <p:sp>
        <p:nvSpPr>
          <p:cNvPr id="9" name="TextBox 9"/>
          <p:cNvSpPr txBox="1"/>
          <p:nvPr/>
        </p:nvSpPr>
        <p:spPr>
          <a:xfrm>
            <a:off x="9886582" y="2807652"/>
            <a:ext cx="7372717" cy="4198010"/>
          </a:xfrm>
          <a:prstGeom prst="rect">
            <a:avLst/>
          </a:prstGeom>
        </p:spPr>
        <p:txBody>
          <a:bodyPr lIns="0" tIns="0" rIns="0" bIns="0" rtlCol="0" anchor="t">
            <a:spAutoFit/>
          </a:bodyPr>
          <a:lstStyle/>
          <a:p>
            <a:pPr algn="l">
              <a:lnSpc>
                <a:spcPts val="3600"/>
              </a:lnSpc>
            </a:pPr>
            <a:r>
              <a:rPr lang="en-US" sz="3000" b="1" u="sng">
                <a:solidFill>
                  <a:srgbClr val="5B9BD5"/>
                </a:solidFill>
                <a:latin typeface="Arimo Bold"/>
                <a:ea typeface="Arimo Bold"/>
                <a:cs typeface="Arimo Bold"/>
                <a:sym typeface="Arimo Bold"/>
              </a:rPr>
              <a:t>Input Gate</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Purpose</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Decides which input values to update the cell state with.</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In stock prediction</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Processes features such as historical closing prices, trading volume, moving averages, or other financial indicators. This gate determines how much of the new data will influence the model's prediction for the next time step.</a:t>
            </a:r>
          </a:p>
        </p:txBody>
      </p:sp>
      <p:sp>
        <p:nvSpPr>
          <p:cNvPr id="10" name="Freeform 10"/>
          <p:cNvSpPr/>
          <p:nvPr/>
        </p:nvSpPr>
        <p:spPr>
          <a:xfrm>
            <a:off x="10318200" y="7005662"/>
            <a:ext cx="7455875" cy="3109393"/>
          </a:xfrm>
          <a:custGeom>
            <a:avLst/>
            <a:gdLst/>
            <a:ahLst/>
            <a:cxnLst/>
            <a:rect l="l" t="t" r="r" b="b"/>
            <a:pathLst>
              <a:path w="7455875" h="3109393">
                <a:moveTo>
                  <a:pt x="0" y="0"/>
                </a:moveTo>
                <a:lnTo>
                  <a:pt x="7455875" y="0"/>
                </a:lnTo>
                <a:lnTo>
                  <a:pt x="7455875" y="3109393"/>
                </a:lnTo>
                <a:lnTo>
                  <a:pt x="0" y="3109393"/>
                </a:lnTo>
                <a:lnTo>
                  <a:pt x="0" y="0"/>
                </a:lnTo>
                <a:close/>
              </a:path>
            </a:pathLst>
          </a:custGeom>
          <a:blipFill>
            <a:blip r:embed="rId4"/>
            <a:stretch>
              <a:fillRect t="-9781"/>
            </a:stretch>
          </a:blipFill>
        </p:spPr>
      </p:sp>
      <p:sp>
        <p:nvSpPr>
          <p:cNvPr id="11" name="TextBox 11"/>
          <p:cNvSpPr txBox="1"/>
          <p:nvPr/>
        </p:nvSpPr>
        <p:spPr>
          <a:xfrm>
            <a:off x="1028700" y="472083"/>
            <a:ext cx="14550756" cy="556617"/>
          </a:xfrm>
          <a:prstGeom prst="rect">
            <a:avLst/>
          </a:prstGeom>
        </p:spPr>
        <p:txBody>
          <a:bodyPr lIns="0" tIns="0" rIns="0" bIns="0" rtlCol="0" anchor="t">
            <a:spAutoFit/>
          </a:bodyPr>
          <a:lstStyle/>
          <a:p>
            <a:pPr algn="l">
              <a:lnSpc>
                <a:spcPts val="3867"/>
              </a:lnSpc>
            </a:pPr>
            <a:r>
              <a:rPr lang="en-US" sz="4499" u="sng">
                <a:solidFill>
                  <a:srgbClr val="76B9FF"/>
                </a:solidFill>
                <a:latin typeface="Arimo"/>
                <a:ea typeface="Arimo"/>
                <a:cs typeface="Arimo"/>
                <a:sym typeface="Arimo"/>
              </a:rPr>
              <a:t>OVERALL SYSTEM ARCHITECTURE 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90115" y="778160"/>
            <a:ext cx="8961120" cy="3274680"/>
          </a:xfrm>
          <a:prstGeom prst="rect">
            <a:avLst/>
          </a:prstGeom>
        </p:spPr>
        <p:txBody>
          <a:bodyPr lIns="0" tIns="0" rIns="0" bIns="0" rtlCol="0" anchor="t">
            <a:spAutoFit/>
          </a:bodyPr>
          <a:lstStyle/>
          <a:p>
            <a:pPr algn="l">
              <a:lnSpc>
                <a:spcPts val="3600"/>
              </a:lnSpc>
            </a:pPr>
            <a:r>
              <a:rPr lang="en-US" sz="3000" b="1" u="sng">
                <a:solidFill>
                  <a:srgbClr val="5B9BD5"/>
                </a:solidFill>
                <a:latin typeface="Arimo Bold"/>
                <a:ea typeface="Arimo Bold"/>
                <a:cs typeface="Arimo Bold"/>
                <a:sym typeface="Arimo Bold"/>
              </a:rPr>
              <a:t>Forget Gate</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Purpose</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Decides which information to discard from the previous cell state.</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In stock prediction</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Determines whether certain historical patterns (e.g., a sudden spike due to a one-time event) should be ignored as they might not be relevant for future predictions.</a:t>
            </a:r>
          </a:p>
        </p:txBody>
      </p:sp>
      <p:sp>
        <p:nvSpPr>
          <p:cNvPr id="7" name="Freeform 7"/>
          <p:cNvSpPr/>
          <p:nvPr/>
        </p:nvSpPr>
        <p:spPr>
          <a:xfrm>
            <a:off x="11437100" y="416242"/>
            <a:ext cx="2786451" cy="4052024"/>
          </a:xfrm>
          <a:custGeom>
            <a:avLst/>
            <a:gdLst/>
            <a:ahLst/>
            <a:cxnLst/>
            <a:rect l="l" t="t" r="r" b="b"/>
            <a:pathLst>
              <a:path w="2786451" h="4052024">
                <a:moveTo>
                  <a:pt x="0" y="0"/>
                </a:moveTo>
                <a:lnTo>
                  <a:pt x="2786451" y="0"/>
                </a:lnTo>
                <a:lnTo>
                  <a:pt x="2786451" y="4052024"/>
                </a:lnTo>
                <a:lnTo>
                  <a:pt x="0" y="4052024"/>
                </a:lnTo>
                <a:lnTo>
                  <a:pt x="0" y="0"/>
                </a:lnTo>
                <a:close/>
              </a:path>
            </a:pathLst>
          </a:custGeom>
          <a:blipFill>
            <a:blip r:embed="rId3"/>
            <a:stretch>
              <a:fillRect t="-5248" b="-5248"/>
            </a:stretch>
          </a:blipFill>
        </p:spPr>
      </p:sp>
      <p:sp>
        <p:nvSpPr>
          <p:cNvPr id="8" name="TextBox 8"/>
          <p:cNvSpPr txBox="1"/>
          <p:nvPr/>
        </p:nvSpPr>
        <p:spPr>
          <a:xfrm>
            <a:off x="8814788" y="5700649"/>
            <a:ext cx="8961120" cy="2813015"/>
          </a:xfrm>
          <a:prstGeom prst="rect">
            <a:avLst/>
          </a:prstGeom>
        </p:spPr>
        <p:txBody>
          <a:bodyPr lIns="0" tIns="0" rIns="0" bIns="0" rtlCol="0" anchor="t">
            <a:spAutoFit/>
          </a:bodyPr>
          <a:lstStyle/>
          <a:p>
            <a:pPr algn="l">
              <a:lnSpc>
                <a:spcPts val="3600"/>
              </a:lnSpc>
            </a:pPr>
            <a:r>
              <a:rPr lang="en-US" sz="3000" b="1" u="sng">
                <a:solidFill>
                  <a:srgbClr val="5B9BD5"/>
                </a:solidFill>
                <a:latin typeface="Arimo Bold"/>
                <a:ea typeface="Arimo Bold"/>
                <a:cs typeface="Arimo Bold"/>
                <a:sym typeface="Arimo Bold"/>
              </a:rPr>
              <a:t>Output Gate</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Purpose</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Determines which part of the cell state should contribute to the output at the current time step.</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In stock prediction</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Regulates which features (e.g., recent price trends or sudden market movements) contribute to predicting the next day’s closing price.</a:t>
            </a:r>
          </a:p>
        </p:txBody>
      </p:sp>
      <p:sp>
        <p:nvSpPr>
          <p:cNvPr id="9" name="Freeform 9"/>
          <p:cNvSpPr/>
          <p:nvPr/>
        </p:nvSpPr>
        <p:spPr>
          <a:xfrm>
            <a:off x="498675" y="5296169"/>
            <a:ext cx="7896419" cy="4063878"/>
          </a:xfrm>
          <a:custGeom>
            <a:avLst/>
            <a:gdLst/>
            <a:ahLst/>
            <a:cxnLst/>
            <a:rect l="l" t="t" r="r" b="b"/>
            <a:pathLst>
              <a:path w="7896419" h="4063878">
                <a:moveTo>
                  <a:pt x="0" y="0"/>
                </a:moveTo>
                <a:lnTo>
                  <a:pt x="7896419" y="0"/>
                </a:lnTo>
                <a:lnTo>
                  <a:pt x="7896419" y="4063877"/>
                </a:lnTo>
                <a:lnTo>
                  <a:pt x="0" y="4063877"/>
                </a:lnTo>
                <a:lnTo>
                  <a:pt x="0" y="0"/>
                </a:lnTo>
                <a:close/>
              </a:path>
            </a:pathLst>
          </a:custGeom>
          <a:blipFill>
            <a:blip r:embed="rId4"/>
            <a:stretch>
              <a:fillRect l="-13097" r="-13097"/>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62654" y="883407"/>
            <a:ext cx="13172895" cy="3284205"/>
          </a:xfrm>
          <a:prstGeom prst="rect">
            <a:avLst/>
          </a:prstGeom>
        </p:spPr>
        <p:txBody>
          <a:bodyPr lIns="0" tIns="0" rIns="0" bIns="0" rtlCol="0" anchor="t">
            <a:spAutoFit/>
          </a:bodyPr>
          <a:lstStyle/>
          <a:p>
            <a:pPr algn="l">
              <a:lnSpc>
                <a:spcPts val="4200"/>
              </a:lnSpc>
            </a:pPr>
            <a:r>
              <a:rPr lang="en-US" sz="3500" b="1" u="sng">
                <a:solidFill>
                  <a:srgbClr val="5B9BD5"/>
                </a:solidFill>
                <a:latin typeface="Arimo Bold"/>
                <a:ea typeface="Arimo Bold"/>
                <a:cs typeface="Arimo Bold"/>
                <a:sym typeface="Arimo Bold"/>
              </a:rPr>
              <a:t>Cell State</a:t>
            </a:r>
          </a:p>
          <a:p>
            <a:pPr marL="527844" lvl="1" indent="-263922" algn="l">
              <a:lnSpc>
                <a:spcPts val="4200"/>
              </a:lnSpc>
              <a:buFont typeface="Arial"/>
              <a:buChar char="•"/>
            </a:pPr>
            <a:r>
              <a:rPr lang="en-US" sz="3500" b="1" spc="32">
                <a:solidFill>
                  <a:srgbClr val="FFFFFF"/>
                </a:solidFill>
                <a:latin typeface="TT Rounds Condensed Bold"/>
                <a:ea typeface="TT Rounds Condensed Bold"/>
                <a:cs typeface="TT Rounds Condensed Bold"/>
                <a:sym typeface="TT Rounds Condensed Bold"/>
              </a:rPr>
              <a:t>Purpose:</a:t>
            </a:r>
            <a:r>
              <a:rPr lang="en-US" sz="3500" spc="32">
                <a:solidFill>
                  <a:srgbClr val="FFFFFF"/>
                </a:solidFill>
                <a:latin typeface="TT Rounds Condensed"/>
                <a:ea typeface="TT Rounds Condensed"/>
                <a:cs typeface="TT Rounds Condensed"/>
                <a:sym typeface="TT Rounds Condensed"/>
              </a:rPr>
              <a:t> Acts as the memory of the network, carrying forward relevant information over time.</a:t>
            </a:r>
          </a:p>
          <a:p>
            <a:pPr marL="527844" lvl="1" indent="-263922" algn="l">
              <a:lnSpc>
                <a:spcPts val="4200"/>
              </a:lnSpc>
              <a:buFont typeface="Arial"/>
              <a:buChar char="•"/>
            </a:pPr>
            <a:r>
              <a:rPr lang="en-US" sz="3500" b="1" spc="32">
                <a:solidFill>
                  <a:srgbClr val="FFFFFF"/>
                </a:solidFill>
                <a:latin typeface="TT Rounds Condensed Bold"/>
                <a:ea typeface="TT Rounds Condensed Bold"/>
                <a:cs typeface="TT Rounds Condensed Bold"/>
                <a:sym typeface="TT Rounds Condensed Bold"/>
              </a:rPr>
              <a:t>In stock prediction:</a:t>
            </a:r>
            <a:r>
              <a:rPr lang="en-US" sz="3500" spc="32">
                <a:solidFill>
                  <a:srgbClr val="FFFFFF"/>
                </a:solidFill>
                <a:latin typeface="TT Rounds Condensed"/>
                <a:ea typeface="TT Rounds Condensed"/>
                <a:cs typeface="TT Rounds Condensed"/>
                <a:sym typeface="TT Rounds Condensed"/>
              </a:rPr>
              <a:t> Stores essential trends or patterns like seasonality or cyclic movements in the stock prices, enabling the model to learn long-term dependencies.</a:t>
            </a:r>
          </a:p>
        </p:txBody>
      </p:sp>
      <p:sp>
        <p:nvSpPr>
          <p:cNvPr id="7" name="TextBox 7"/>
          <p:cNvSpPr txBox="1"/>
          <p:nvPr/>
        </p:nvSpPr>
        <p:spPr>
          <a:xfrm>
            <a:off x="10109500" y="4642415"/>
            <a:ext cx="6217920" cy="4900032"/>
          </a:xfrm>
          <a:prstGeom prst="rect">
            <a:avLst/>
          </a:prstGeom>
        </p:spPr>
        <p:txBody>
          <a:bodyPr lIns="0" tIns="0" rIns="0" bIns="0" rtlCol="0" anchor="t">
            <a:spAutoFit/>
          </a:bodyPr>
          <a:lstStyle/>
          <a:p>
            <a:pPr algn="l">
              <a:lnSpc>
                <a:spcPts val="4200"/>
              </a:lnSpc>
            </a:pPr>
            <a:r>
              <a:rPr lang="en-US" sz="3500" b="1" u="sng">
                <a:solidFill>
                  <a:srgbClr val="5B9BD5"/>
                </a:solidFill>
                <a:latin typeface="Arimo Bold"/>
                <a:ea typeface="Arimo Bold"/>
                <a:cs typeface="Arimo Bold"/>
                <a:sym typeface="Arimo Bold"/>
              </a:rPr>
              <a:t>Hidden State</a:t>
            </a:r>
          </a:p>
          <a:p>
            <a:pPr marL="527844" lvl="1" indent="-263922" algn="l">
              <a:lnSpc>
                <a:spcPts val="4200"/>
              </a:lnSpc>
              <a:buFont typeface="Arial"/>
              <a:buChar char="•"/>
            </a:pPr>
            <a:r>
              <a:rPr lang="en-US" sz="3500" b="1" spc="32">
                <a:solidFill>
                  <a:srgbClr val="FFFFFF"/>
                </a:solidFill>
                <a:latin typeface="TT Rounds Condensed Bold"/>
                <a:ea typeface="TT Rounds Condensed Bold"/>
                <a:cs typeface="TT Rounds Condensed Bold"/>
                <a:sym typeface="TT Rounds Condensed Bold"/>
              </a:rPr>
              <a:t>Purpose:</a:t>
            </a:r>
            <a:r>
              <a:rPr lang="en-US" sz="3500" spc="32">
                <a:solidFill>
                  <a:srgbClr val="FFFFFF"/>
                </a:solidFill>
                <a:latin typeface="TT Rounds Condensed"/>
                <a:ea typeface="TT Rounds Condensed"/>
                <a:cs typeface="TT Rounds Condensed"/>
                <a:sym typeface="TT Rounds Condensed"/>
              </a:rPr>
              <a:t> Acts as a short-term memory, carrying information to the next LSTM unit.</a:t>
            </a:r>
          </a:p>
          <a:p>
            <a:pPr marL="527844" lvl="1" indent="-263922" algn="l">
              <a:lnSpc>
                <a:spcPts val="4200"/>
              </a:lnSpc>
              <a:buFont typeface="Arial"/>
              <a:buChar char="•"/>
            </a:pPr>
            <a:r>
              <a:rPr lang="en-US" sz="3500" b="1" spc="32">
                <a:solidFill>
                  <a:srgbClr val="FFFFFF"/>
                </a:solidFill>
                <a:latin typeface="TT Rounds Condensed Bold"/>
                <a:ea typeface="TT Rounds Condensed Bold"/>
                <a:cs typeface="TT Rounds Condensed Bold"/>
                <a:sym typeface="TT Rounds Condensed Bold"/>
              </a:rPr>
              <a:t>In stock prediction:</a:t>
            </a:r>
            <a:r>
              <a:rPr lang="en-US" sz="3500" spc="32">
                <a:solidFill>
                  <a:srgbClr val="FFFFFF"/>
                </a:solidFill>
                <a:latin typeface="TT Rounds Condensed"/>
                <a:ea typeface="TT Rounds Condensed"/>
                <a:cs typeface="TT Rounds Condensed"/>
                <a:sym typeface="TT Rounds Condensed"/>
              </a:rPr>
              <a:t> Captures short-term dependencies, such as the immediate impact of recent price changes, while interacting with the cell state.</a:t>
            </a:r>
          </a:p>
        </p:txBody>
      </p:sp>
      <p:sp>
        <p:nvSpPr>
          <p:cNvPr id="8" name="Freeform 8"/>
          <p:cNvSpPr/>
          <p:nvPr/>
        </p:nvSpPr>
        <p:spPr>
          <a:xfrm>
            <a:off x="871214" y="5011435"/>
            <a:ext cx="8402295" cy="4190567"/>
          </a:xfrm>
          <a:custGeom>
            <a:avLst/>
            <a:gdLst/>
            <a:ahLst/>
            <a:cxnLst/>
            <a:rect l="l" t="t" r="r" b="b"/>
            <a:pathLst>
              <a:path w="8402295" h="4190567">
                <a:moveTo>
                  <a:pt x="0" y="0"/>
                </a:moveTo>
                <a:lnTo>
                  <a:pt x="8402295" y="0"/>
                </a:lnTo>
                <a:lnTo>
                  <a:pt x="8402295" y="4190567"/>
                </a:lnTo>
                <a:lnTo>
                  <a:pt x="0" y="4190567"/>
                </a:lnTo>
                <a:lnTo>
                  <a:pt x="0" y="0"/>
                </a:lnTo>
                <a:close/>
              </a:path>
            </a:pathLst>
          </a:custGeom>
          <a:blipFill>
            <a:blip r:embed="rId3"/>
            <a:stretch>
              <a:fillRect t="-3167" b="-3167"/>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Freeform 6"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7" name="Group 7"/>
          <p:cNvGrpSpPr/>
          <p:nvPr/>
        </p:nvGrpSpPr>
        <p:grpSpPr>
          <a:xfrm>
            <a:off x="0" y="6654"/>
            <a:ext cx="18483146" cy="10287000"/>
            <a:chOff x="0" y="0"/>
            <a:chExt cx="24644195" cy="13716000"/>
          </a:xfrm>
        </p:grpSpPr>
        <p:sp>
          <p:nvSpPr>
            <p:cNvPr id="8" name="Freeform 8"/>
            <p:cNvSpPr/>
            <p:nvPr/>
          </p:nvSpPr>
          <p:spPr>
            <a:xfrm>
              <a:off x="0" y="0"/>
              <a:ext cx="24644223" cy="13716000"/>
            </a:xfrm>
            <a:custGeom>
              <a:avLst/>
              <a:gdLst/>
              <a:ahLst/>
              <a:cxnLst/>
              <a:rect l="l" t="t" r="r" b="b"/>
              <a:pathLst>
                <a:path w="24644223" h="13716000">
                  <a:moveTo>
                    <a:pt x="0" y="0"/>
                  </a:moveTo>
                  <a:lnTo>
                    <a:pt x="24644223" y="0"/>
                  </a:lnTo>
                  <a:lnTo>
                    <a:pt x="24644223" y="13716000"/>
                  </a:lnTo>
                  <a:lnTo>
                    <a:pt x="0" y="13716000"/>
                  </a:lnTo>
                  <a:close/>
                </a:path>
              </a:pathLst>
            </a:custGeom>
            <a:solidFill>
              <a:srgbClr val="202733">
                <a:alpha val="80000"/>
              </a:srgbClr>
            </a:solidFill>
          </p:spPr>
        </p:sp>
      </p:grpSp>
      <p:sp>
        <p:nvSpPr>
          <p:cNvPr id="9" name="TextBox 9"/>
          <p:cNvSpPr txBox="1"/>
          <p:nvPr/>
        </p:nvSpPr>
        <p:spPr>
          <a:xfrm>
            <a:off x="556183" y="1090615"/>
            <a:ext cx="16037389" cy="8086725"/>
          </a:xfrm>
          <a:prstGeom prst="rect">
            <a:avLst/>
          </a:prstGeom>
        </p:spPr>
        <p:txBody>
          <a:bodyPr lIns="0" tIns="0" rIns="0" bIns="0" rtlCol="0" anchor="t">
            <a:spAutoFit/>
          </a:bodyPr>
          <a:lstStyle/>
          <a:p>
            <a:pPr algn="l">
              <a:lnSpc>
                <a:spcPts val="5999"/>
              </a:lnSpc>
            </a:pPr>
            <a:r>
              <a:rPr lang="en-US" sz="4999" b="1" u="sng">
                <a:solidFill>
                  <a:srgbClr val="5B9BD5"/>
                </a:solidFill>
                <a:latin typeface="Arimo Bold"/>
                <a:ea typeface="Arimo Bold"/>
                <a:cs typeface="Arimo Bold"/>
                <a:sym typeface="Arimo Bold"/>
              </a:rPr>
              <a:t>Workflow in Stock Prediction:</a:t>
            </a:r>
          </a:p>
          <a:p>
            <a:pPr algn="l">
              <a:lnSpc>
                <a:spcPts val="3600"/>
              </a:lnSpc>
            </a:pPr>
            <a:endParaRPr lang="en-US" sz="4999" b="1" u="sng">
              <a:solidFill>
                <a:srgbClr val="5B9BD5"/>
              </a:solidFill>
              <a:latin typeface="Arimo Bold"/>
              <a:ea typeface="Arimo Bold"/>
              <a:cs typeface="Arimo Bold"/>
              <a:sym typeface="Arimo Bold"/>
            </a:endParaRPr>
          </a:p>
          <a:p>
            <a:pPr marL="452437" lvl="1" indent="-226219" algn="l">
              <a:lnSpc>
                <a:spcPts val="3600"/>
              </a:lnSpc>
              <a:buAutoNum type="arabicPeriod"/>
            </a:pPr>
            <a:r>
              <a:rPr lang="en-US" sz="3000" b="1" i="1" u="sng" spc="28">
                <a:solidFill>
                  <a:srgbClr val="FFFFFF"/>
                </a:solidFill>
                <a:latin typeface="TT Rounds Condensed Bold Italics"/>
                <a:ea typeface="TT Rounds Condensed Bold Italics"/>
                <a:cs typeface="TT Rounds Condensed Bold Italics"/>
                <a:sym typeface="TT Rounds Condensed Bold Italics"/>
              </a:rPr>
              <a:t>Data Preparation</a:t>
            </a:r>
            <a:r>
              <a:rPr lang="en-US" sz="3000" b="1" spc="28">
                <a:solidFill>
                  <a:srgbClr val="FFFFFF"/>
                </a:solidFill>
                <a:latin typeface="TT Rounds Condensed Bold"/>
                <a:ea typeface="TT Rounds Condensed Bold"/>
                <a:cs typeface="TT Rounds Condensed Bold"/>
                <a:sym typeface="TT Rounds Condensed Bold"/>
              </a:rPr>
              <a:t>:</a:t>
            </a:r>
          </a:p>
          <a:p>
            <a:pPr marL="452437" lvl="1" indent="-226219" algn="l">
              <a:lnSpc>
                <a:spcPts val="3600"/>
              </a:lnSpc>
            </a:pPr>
            <a:r>
              <a:rPr lang="en-US" sz="3000" spc="28">
                <a:solidFill>
                  <a:srgbClr val="FFFFFF"/>
                </a:solidFill>
                <a:latin typeface="TT Rounds Condensed"/>
                <a:ea typeface="TT Rounds Condensed"/>
                <a:cs typeface="TT Rounds Condensed"/>
                <a:sym typeface="TT Rounds Condensed"/>
              </a:rPr>
              <a:t>Input features include historical prices, technical indicators, and macroeconomic factors.</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Example: A sliding window approach where the input to the LSTM at time t is the data for the last n days.</a:t>
            </a:r>
          </a:p>
          <a:p>
            <a:pPr marL="1023937" lvl="2" indent="-341312"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AutoNum type="arabicPeriod"/>
            </a:pPr>
            <a:r>
              <a:rPr lang="en-US" sz="3000" b="1" i="1" u="sng" spc="28">
                <a:solidFill>
                  <a:srgbClr val="FFFFFF"/>
                </a:solidFill>
                <a:latin typeface="TT Rounds Condensed Bold Italics"/>
                <a:ea typeface="TT Rounds Condensed Bold Italics"/>
                <a:cs typeface="TT Rounds Condensed Bold Italics"/>
                <a:sym typeface="TT Rounds Condensed Bold Italics"/>
              </a:rPr>
              <a:t>Sequential Processing</a:t>
            </a:r>
            <a:r>
              <a:rPr lang="en-US" sz="3000" b="1" spc="28">
                <a:solidFill>
                  <a:srgbClr val="FFFFFF"/>
                </a:solidFill>
                <a:latin typeface="TT Rounds Condensed Bold"/>
                <a:ea typeface="TT Rounds Condensed Bold"/>
                <a:cs typeface="TT Rounds Condensed Bold"/>
                <a:sym typeface="TT Rounds Condensed Bold"/>
              </a:rPr>
              <a:t>:</a:t>
            </a:r>
          </a:p>
          <a:p>
            <a:pPr marL="452437" lvl="1" indent="-226219" algn="l">
              <a:lnSpc>
                <a:spcPts val="3600"/>
              </a:lnSpc>
            </a:pPr>
            <a:r>
              <a:rPr lang="en-US" sz="3000" spc="28">
                <a:solidFill>
                  <a:srgbClr val="FFFFFF"/>
                </a:solidFill>
                <a:latin typeface="TT Rounds Condensed"/>
                <a:ea typeface="TT Rounds Condensed"/>
                <a:cs typeface="TT Rounds Condensed"/>
                <a:sym typeface="TT Rounds Condensed"/>
              </a:rPr>
              <a:t>The LSTM processes the input sequence step by step. For each day, it:</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Updates the cell state based on the input gate and forget gate.</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Produces a prediction using the output gate.</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Passes the hidden state and cell state to the next time step.</a:t>
            </a:r>
          </a:p>
          <a:p>
            <a:pPr marL="1023937" lvl="2" indent="-341312"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AutoNum type="arabicPeriod"/>
            </a:pPr>
            <a:r>
              <a:rPr lang="en-US" sz="3000" b="1" i="1" u="sng" spc="28">
                <a:solidFill>
                  <a:srgbClr val="FFFFFF"/>
                </a:solidFill>
                <a:latin typeface="TT Rounds Condensed Bold Italics"/>
                <a:ea typeface="TT Rounds Condensed Bold Italics"/>
                <a:cs typeface="TT Rounds Condensed Bold Italics"/>
                <a:sym typeface="TT Rounds Condensed Bold Italics"/>
              </a:rPr>
              <a:t>Final Prediction</a:t>
            </a:r>
            <a:r>
              <a:rPr lang="en-US" sz="3000" b="1" spc="28">
                <a:solidFill>
                  <a:srgbClr val="FFFFFF"/>
                </a:solidFill>
                <a:latin typeface="TT Rounds Condensed Bold"/>
                <a:ea typeface="TT Rounds Condensed Bold"/>
                <a:cs typeface="TT Rounds Condensed Bold"/>
                <a:sym typeface="TT Rounds Condensed Bold"/>
              </a:rPr>
              <a:t>:</a:t>
            </a:r>
          </a:p>
          <a:p>
            <a:pPr marL="452437" lvl="1" indent="-226219" algn="l">
              <a:lnSpc>
                <a:spcPts val="3600"/>
              </a:lnSpc>
            </a:pPr>
            <a:r>
              <a:rPr lang="en-US" sz="3000" spc="28">
                <a:solidFill>
                  <a:srgbClr val="FFFFFF"/>
                </a:solidFill>
                <a:latin typeface="TT Rounds Condensed"/>
                <a:ea typeface="TT Rounds Condensed"/>
                <a:cs typeface="TT Rounds Condensed"/>
                <a:sym typeface="TT Rounds Condensed"/>
              </a:rPr>
              <a:t>After processing the entire sequence, the last hidden state or a fully connected layer gives the final predicted closing price</a:t>
            </a:r>
          </a:p>
          <a:p>
            <a:pPr marL="452437" lvl="1" indent="-226219" algn="l">
              <a:lnSpc>
                <a:spcPts val="3600"/>
              </a:lnSpc>
            </a:pPr>
            <a:endParaRPr lang="en-US" sz="3000" spc="28">
              <a:solidFill>
                <a:srgbClr val="FFFFFF"/>
              </a:solidFill>
              <a:latin typeface="TT Rounds Condensed"/>
              <a:ea typeface="TT Rounds Condensed"/>
              <a:cs typeface="TT Rounds Condensed"/>
              <a:sym typeface="TT Rounds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93289" y="859161"/>
            <a:ext cx="10320806" cy="695325"/>
          </a:xfrm>
          <a:prstGeom prst="rect">
            <a:avLst/>
          </a:prstGeom>
        </p:spPr>
        <p:txBody>
          <a:bodyPr lIns="0" tIns="0" rIns="0" bIns="0" rtlCol="0" anchor="t">
            <a:spAutoFit/>
          </a:bodyPr>
          <a:lstStyle/>
          <a:p>
            <a:pPr algn="l">
              <a:lnSpc>
                <a:spcPts val="5399"/>
              </a:lnSpc>
            </a:pPr>
            <a:r>
              <a:rPr lang="en-US" sz="4499" b="1" u="sng">
                <a:solidFill>
                  <a:srgbClr val="5B9BD5"/>
                </a:solidFill>
                <a:latin typeface="Arimo Bold"/>
                <a:ea typeface="Arimo Bold"/>
                <a:cs typeface="Arimo Bold"/>
                <a:sym typeface="Arimo Bold"/>
              </a:rPr>
              <a:t>Data Collection and Preprocessing:-</a:t>
            </a:r>
          </a:p>
        </p:txBody>
      </p:sp>
      <p:sp>
        <p:nvSpPr>
          <p:cNvPr id="7" name="TextBox 7"/>
          <p:cNvSpPr txBox="1"/>
          <p:nvPr/>
        </p:nvSpPr>
        <p:spPr>
          <a:xfrm>
            <a:off x="593289" y="1380669"/>
            <a:ext cx="8719072" cy="7256725"/>
          </a:xfrm>
          <a:prstGeom prst="rect">
            <a:avLst/>
          </a:prstGeom>
        </p:spPr>
        <p:txBody>
          <a:bodyPr lIns="0" tIns="0" rIns="0" bIns="0" rtlCol="0" anchor="t">
            <a:spAutoFit/>
          </a:bodyPr>
          <a:lstStyle/>
          <a:p>
            <a:pPr algn="l">
              <a:lnSpc>
                <a:spcPts val="2999"/>
              </a:lnSpc>
            </a:pPr>
            <a:endParaRPr/>
          </a:p>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Objective</a:t>
            </a:r>
            <a:r>
              <a:rPr lang="en-US" sz="2499" spc="23">
                <a:solidFill>
                  <a:srgbClr val="FFFFFF"/>
                </a:solidFill>
                <a:latin typeface="TT Rounds Condensed"/>
                <a:ea typeface="TT Rounds Condensed"/>
                <a:cs typeface="TT Rounds Condensed"/>
                <a:sym typeface="TT Rounds Condensed"/>
              </a:rPr>
              <a:t>: Fetch and preprocess historical Nifty 50 stock data.</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Key Steps</a:t>
            </a:r>
            <a:r>
              <a:rPr lang="en-US" sz="2499" spc="23">
                <a:solidFill>
                  <a:srgbClr val="FFFFFF"/>
                </a:solidFill>
                <a:latin typeface="TT Rounds Condensed"/>
                <a:ea typeface="TT Rounds Condensed"/>
                <a:cs typeface="TT Rounds Condensed"/>
                <a:sym typeface="TT Rounds Condensed"/>
              </a:rPr>
              <a:t>:</a:t>
            </a:r>
          </a:p>
          <a:p>
            <a:pPr marL="948531" lvl="2" indent="-316177" algn="l">
              <a:lnSpc>
                <a:spcPts val="2999"/>
              </a:lnSpc>
              <a:buFont typeface="Arial"/>
              <a:buChar char="⚬"/>
            </a:pPr>
            <a:r>
              <a:rPr lang="en-US" sz="2499" b="1" u="sng" spc="23">
                <a:solidFill>
                  <a:srgbClr val="FFFFFF"/>
                </a:solidFill>
                <a:latin typeface="TT Rounds Condensed Bold"/>
                <a:ea typeface="TT Rounds Condensed Bold"/>
                <a:cs typeface="TT Rounds Condensed Bold"/>
                <a:sym typeface="TT Rounds Condensed Bold"/>
              </a:rPr>
              <a:t>Fetching Data</a:t>
            </a:r>
            <a:r>
              <a:rPr lang="en-US" sz="2499" spc="23">
                <a:solidFill>
                  <a:srgbClr val="FFFFFF"/>
                </a:solidFill>
                <a:latin typeface="TT Rounds Condensed"/>
                <a:ea typeface="TT Rounds Condensed"/>
                <a:cs typeface="TT Rounds Condensed"/>
                <a:sym typeface="TT Rounds Condensed"/>
              </a:rPr>
              <a:t>: The </a:t>
            </a:r>
            <a:r>
              <a:rPr lang="en-US" sz="2499" spc="23">
                <a:solidFill>
                  <a:srgbClr val="5B9BD5"/>
                </a:solidFill>
                <a:latin typeface="TT Rounds Condensed"/>
                <a:ea typeface="TT Rounds Condensed"/>
                <a:cs typeface="TT Rounds Condensed"/>
                <a:sym typeface="TT Rounds Condensed"/>
              </a:rPr>
              <a:t>yfinance library </a:t>
            </a:r>
            <a:r>
              <a:rPr lang="en-US" sz="2499" spc="23">
                <a:solidFill>
                  <a:srgbClr val="FFFFFF"/>
                </a:solidFill>
                <a:latin typeface="TT Rounds Condensed"/>
                <a:ea typeface="TT Rounds Condensed"/>
                <a:cs typeface="TT Rounds Condensed"/>
                <a:sym typeface="TT Rounds Condensed"/>
              </a:rPr>
              <a:t>retrieves historical stock prices for Nifty 50 from Yahoo Finance.</a:t>
            </a:r>
          </a:p>
          <a:p>
            <a:pPr marL="948531" lvl="2" indent="-316177" algn="l">
              <a:lnSpc>
                <a:spcPts val="2999"/>
              </a:lnSpc>
            </a:pPr>
            <a:endParaRPr lang="en-US" sz="2499" spc="23">
              <a:solidFill>
                <a:srgbClr val="FFFFFF"/>
              </a:solidFill>
              <a:latin typeface="TT Rounds Condensed"/>
              <a:ea typeface="TT Rounds Condensed"/>
              <a:cs typeface="TT Rounds Condensed"/>
              <a:sym typeface="TT Rounds Condensed"/>
            </a:endParaRPr>
          </a:p>
          <a:p>
            <a:pPr marL="948531" lvl="2" indent="-316177" algn="l">
              <a:lnSpc>
                <a:spcPts val="2999"/>
              </a:lnSpc>
              <a:buFont typeface="Arial"/>
              <a:buChar char="⚬"/>
            </a:pPr>
            <a:r>
              <a:rPr lang="en-US" sz="2499" b="1" u="sng" spc="23">
                <a:solidFill>
                  <a:srgbClr val="FFFFFF"/>
                </a:solidFill>
                <a:latin typeface="TT Rounds Condensed Bold"/>
                <a:ea typeface="TT Rounds Condensed Bold"/>
                <a:cs typeface="TT Rounds Condensed Bold"/>
                <a:sym typeface="TT Rounds Condensed Bold"/>
              </a:rPr>
              <a:t>Resetting Index</a:t>
            </a:r>
            <a:r>
              <a:rPr lang="en-US" sz="2499" spc="23">
                <a:solidFill>
                  <a:srgbClr val="FFFFFF"/>
                </a:solidFill>
                <a:latin typeface="TT Rounds Condensed"/>
                <a:ea typeface="TT Rounds Condensed"/>
                <a:cs typeface="TT Rounds Condensed"/>
                <a:sym typeface="TT Rounds Condensed"/>
              </a:rPr>
              <a:t>: Converts the Date column into a regular column for easier manipulation.</a:t>
            </a:r>
          </a:p>
          <a:p>
            <a:pPr marL="948531" lvl="2" indent="-316177" algn="l">
              <a:lnSpc>
                <a:spcPts val="2999"/>
              </a:lnSpc>
            </a:pPr>
            <a:endParaRPr lang="en-US" sz="2499" spc="23">
              <a:solidFill>
                <a:srgbClr val="FFFFFF"/>
              </a:solidFill>
              <a:latin typeface="TT Rounds Condensed"/>
              <a:ea typeface="TT Rounds Condensed"/>
              <a:cs typeface="TT Rounds Condensed"/>
              <a:sym typeface="TT Rounds Condensed"/>
            </a:endParaRPr>
          </a:p>
          <a:p>
            <a:pPr marL="948531" lvl="2" indent="-316177" algn="l">
              <a:lnSpc>
                <a:spcPts val="2999"/>
              </a:lnSpc>
              <a:buFont typeface="Arial"/>
              <a:buChar char="⚬"/>
            </a:pPr>
            <a:r>
              <a:rPr lang="en-US" sz="2499" b="1" u="sng" spc="23">
                <a:solidFill>
                  <a:srgbClr val="FFFFFF"/>
                </a:solidFill>
                <a:latin typeface="TT Rounds Condensed Bold"/>
                <a:ea typeface="TT Rounds Condensed Bold"/>
                <a:cs typeface="TT Rounds Condensed Bold"/>
                <a:sym typeface="TT Rounds Condensed Bold"/>
              </a:rPr>
              <a:t>Handling Missing Values</a:t>
            </a:r>
            <a:r>
              <a:rPr lang="en-US" sz="2499" spc="23">
                <a:solidFill>
                  <a:srgbClr val="FFFFFF"/>
                </a:solidFill>
                <a:latin typeface="TT Rounds Condensed"/>
                <a:ea typeface="TT Rounds Condensed"/>
                <a:cs typeface="TT Rounds Condensed"/>
                <a:sym typeface="TT Rounds Condensed"/>
              </a:rPr>
              <a:t>: Fills gaps in the data using the </a:t>
            </a:r>
            <a:r>
              <a:rPr lang="en-US" sz="2499" i="1" spc="23">
                <a:solidFill>
                  <a:srgbClr val="FFFFFF"/>
                </a:solidFill>
                <a:latin typeface="TT Rounds Condensed Italics"/>
                <a:ea typeface="TT Rounds Condensed Italics"/>
                <a:cs typeface="TT Rounds Condensed Italics"/>
                <a:sym typeface="TT Rounds Condensed Italics"/>
              </a:rPr>
              <a:t>forward-fill</a:t>
            </a:r>
            <a:r>
              <a:rPr lang="en-US" sz="2499" spc="23">
                <a:solidFill>
                  <a:srgbClr val="FFFFFF"/>
                </a:solidFill>
                <a:latin typeface="TT Rounds Condensed"/>
                <a:ea typeface="TT Rounds Condensed"/>
                <a:cs typeface="TT Rounds Condensed"/>
                <a:sym typeface="TT Rounds Condensed"/>
              </a:rPr>
              <a:t> method to ensure consistency.</a:t>
            </a:r>
          </a:p>
          <a:p>
            <a:pPr marL="948531" lvl="2" indent="-316177" algn="l">
              <a:lnSpc>
                <a:spcPts val="2999"/>
              </a:lnSpc>
            </a:pPr>
            <a:endParaRPr lang="en-US" sz="2499" spc="23">
              <a:solidFill>
                <a:srgbClr val="FFFFFF"/>
              </a:solidFill>
              <a:latin typeface="TT Rounds Condensed"/>
              <a:ea typeface="TT Rounds Condensed"/>
              <a:cs typeface="TT Rounds Condensed"/>
              <a:sym typeface="TT Rounds Condensed"/>
            </a:endParaRPr>
          </a:p>
          <a:p>
            <a:pPr marL="948531" lvl="2" indent="-316177" algn="l">
              <a:lnSpc>
                <a:spcPts val="2999"/>
              </a:lnSpc>
              <a:buFont typeface="Arial"/>
              <a:buChar char="⚬"/>
            </a:pPr>
            <a:r>
              <a:rPr lang="en-US" sz="2499" b="1" u="sng" spc="23">
                <a:solidFill>
                  <a:srgbClr val="FFFFFF"/>
                </a:solidFill>
                <a:latin typeface="TT Rounds Condensed Bold"/>
                <a:ea typeface="TT Rounds Condensed Bold"/>
                <a:cs typeface="TT Rounds Condensed Bold"/>
                <a:sym typeface="TT Rounds Condensed Bold"/>
              </a:rPr>
              <a:t>Date Formatting</a:t>
            </a:r>
            <a:r>
              <a:rPr lang="en-US" sz="2499" spc="23">
                <a:solidFill>
                  <a:srgbClr val="FFFFFF"/>
                </a:solidFill>
                <a:latin typeface="TT Rounds Condensed"/>
                <a:ea typeface="TT Rounds Condensed"/>
                <a:cs typeface="TT Rounds Condensed"/>
                <a:sym typeface="TT Rounds Condensed"/>
              </a:rPr>
              <a:t>: Standardizes the date format (YYYY-MM-DD).</a:t>
            </a:r>
          </a:p>
          <a:p>
            <a:pPr marL="948531" lvl="2" indent="-316177" algn="l">
              <a:lnSpc>
                <a:spcPts val="2999"/>
              </a:lnSpc>
            </a:pPr>
            <a:endParaRPr lang="en-US" sz="2499" spc="23">
              <a:solidFill>
                <a:srgbClr val="FFFFFF"/>
              </a:solidFill>
              <a:latin typeface="TT Rounds Condensed"/>
              <a:ea typeface="TT Rounds Condensed"/>
              <a:cs typeface="TT Rounds Condensed"/>
              <a:sym typeface="TT Rounds Condensed"/>
            </a:endParaRPr>
          </a:p>
          <a:p>
            <a:pPr marL="948531" lvl="2" indent="-316177" algn="l">
              <a:lnSpc>
                <a:spcPts val="2999"/>
              </a:lnSpc>
            </a:pPr>
            <a:r>
              <a:rPr lang="en-US" sz="2499" b="1" i="1" u="sng" spc="23">
                <a:solidFill>
                  <a:srgbClr val="FFFFFF"/>
                </a:solidFill>
                <a:latin typeface="TT Rounds Condensed Bold Italics"/>
                <a:ea typeface="TT Rounds Condensed Bold Italics"/>
                <a:cs typeface="TT Rounds Condensed Bold Italics"/>
                <a:sym typeface="TT Rounds Condensed Bold Italics"/>
              </a:rPr>
              <a:t>Visualization:</a:t>
            </a:r>
          </a:p>
          <a:p>
            <a:pPr marL="377031" lvl="1" indent="-188516" algn="l">
              <a:lnSpc>
                <a:spcPts val="2999"/>
              </a:lnSpc>
              <a:buFont typeface="Arial"/>
              <a:buChar char="•"/>
            </a:pPr>
            <a:r>
              <a:rPr lang="en-US" sz="2499" spc="23">
                <a:solidFill>
                  <a:srgbClr val="FFFFFF"/>
                </a:solidFill>
                <a:latin typeface="TT Rounds Condensed"/>
                <a:ea typeface="TT Rounds Condensed"/>
                <a:cs typeface="TT Rounds Condensed"/>
                <a:sym typeface="TT Rounds Condensed"/>
              </a:rPr>
              <a:t>Display a table of the preprocessed data using Streamlit</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p:txBody>
      </p:sp>
      <p:sp>
        <p:nvSpPr>
          <p:cNvPr id="8" name="Freeform 8"/>
          <p:cNvSpPr/>
          <p:nvPr/>
        </p:nvSpPr>
        <p:spPr>
          <a:xfrm>
            <a:off x="9144000" y="2553767"/>
            <a:ext cx="8855182" cy="5179466"/>
          </a:xfrm>
          <a:custGeom>
            <a:avLst/>
            <a:gdLst/>
            <a:ahLst/>
            <a:cxnLst/>
            <a:rect l="l" t="t" r="r" b="b"/>
            <a:pathLst>
              <a:path w="8855182" h="5179466">
                <a:moveTo>
                  <a:pt x="0" y="0"/>
                </a:moveTo>
                <a:lnTo>
                  <a:pt x="8855182" y="0"/>
                </a:lnTo>
                <a:lnTo>
                  <a:pt x="8855182" y="5179466"/>
                </a:lnTo>
                <a:lnTo>
                  <a:pt x="0" y="5179466"/>
                </a:lnTo>
                <a:lnTo>
                  <a:pt x="0" y="0"/>
                </a:lnTo>
                <a:close/>
              </a:path>
            </a:pathLst>
          </a:custGeom>
          <a:blipFill>
            <a:blip r:embed="rId3"/>
            <a:stretch>
              <a:fillRect l="-3749" r="-10416"/>
            </a:stretch>
          </a:blipFill>
        </p:spPr>
      </p:sp>
      <p:sp>
        <p:nvSpPr>
          <p:cNvPr id="9" name="Freeform 9"/>
          <p:cNvSpPr/>
          <p:nvPr/>
        </p:nvSpPr>
        <p:spPr>
          <a:xfrm>
            <a:off x="919994" y="8612189"/>
            <a:ext cx="6731381" cy="1021226"/>
          </a:xfrm>
          <a:custGeom>
            <a:avLst/>
            <a:gdLst/>
            <a:ahLst/>
            <a:cxnLst/>
            <a:rect l="l" t="t" r="r" b="b"/>
            <a:pathLst>
              <a:path w="6731381" h="1021226">
                <a:moveTo>
                  <a:pt x="0" y="0"/>
                </a:moveTo>
                <a:lnTo>
                  <a:pt x="6731381" y="0"/>
                </a:lnTo>
                <a:lnTo>
                  <a:pt x="6731381" y="1021226"/>
                </a:lnTo>
                <a:lnTo>
                  <a:pt x="0" y="1021226"/>
                </a:lnTo>
                <a:lnTo>
                  <a:pt x="0" y="0"/>
                </a:lnTo>
                <a:close/>
              </a:path>
            </a:pathLst>
          </a:custGeom>
          <a:blipFill>
            <a:blip r:embed="rId4"/>
            <a:stretch>
              <a:fillRect l="-9075" r="-9075"/>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710005" y="622831"/>
            <a:ext cx="8961120" cy="735524"/>
          </a:xfrm>
          <a:prstGeom prst="rect">
            <a:avLst/>
          </a:prstGeom>
        </p:spPr>
        <p:txBody>
          <a:bodyPr lIns="0" tIns="0" rIns="0" bIns="0" rtlCol="0" anchor="t">
            <a:spAutoFit/>
          </a:bodyPr>
          <a:lstStyle/>
          <a:p>
            <a:pPr algn="l">
              <a:lnSpc>
                <a:spcPts val="5399"/>
              </a:lnSpc>
            </a:pPr>
            <a:r>
              <a:rPr lang="en-US" sz="4499" b="1" u="sng">
                <a:solidFill>
                  <a:srgbClr val="5B9BD5"/>
                </a:solidFill>
                <a:latin typeface="Arimo Bold"/>
                <a:ea typeface="Arimo Bold"/>
                <a:cs typeface="Arimo Bold"/>
                <a:sym typeface="Arimo Bold"/>
              </a:rPr>
              <a:t>Visualizing Stock Trends:-</a:t>
            </a:r>
          </a:p>
        </p:txBody>
      </p:sp>
      <p:sp>
        <p:nvSpPr>
          <p:cNvPr id="7" name="Freeform 7"/>
          <p:cNvSpPr/>
          <p:nvPr/>
        </p:nvSpPr>
        <p:spPr>
          <a:xfrm>
            <a:off x="8688662" y="5867512"/>
            <a:ext cx="9599338" cy="4311844"/>
          </a:xfrm>
          <a:custGeom>
            <a:avLst/>
            <a:gdLst/>
            <a:ahLst/>
            <a:cxnLst/>
            <a:rect l="l" t="t" r="r" b="b"/>
            <a:pathLst>
              <a:path w="9599338" h="4311844">
                <a:moveTo>
                  <a:pt x="0" y="0"/>
                </a:moveTo>
                <a:lnTo>
                  <a:pt x="9599338" y="0"/>
                </a:lnTo>
                <a:lnTo>
                  <a:pt x="9599338" y="4311844"/>
                </a:lnTo>
                <a:lnTo>
                  <a:pt x="0" y="4311844"/>
                </a:lnTo>
                <a:lnTo>
                  <a:pt x="0" y="0"/>
                </a:lnTo>
                <a:close/>
              </a:path>
            </a:pathLst>
          </a:custGeom>
          <a:blipFill>
            <a:blip r:embed="rId3"/>
            <a:stretch>
              <a:fillRect l="-6064" r="-40491"/>
            </a:stretch>
          </a:blipFill>
        </p:spPr>
      </p:sp>
      <p:sp>
        <p:nvSpPr>
          <p:cNvPr id="8" name="TextBox 8"/>
          <p:cNvSpPr txBox="1"/>
          <p:nvPr/>
        </p:nvSpPr>
        <p:spPr>
          <a:xfrm>
            <a:off x="602429" y="2103706"/>
            <a:ext cx="8961120" cy="5919727"/>
          </a:xfrm>
          <a:prstGeom prst="rect">
            <a:avLst/>
          </a:prstGeom>
        </p:spPr>
        <p:txBody>
          <a:bodyPr lIns="0" tIns="0" rIns="0" bIns="0" rtlCol="0" anchor="t">
            <a:spAutoFit/>
          </a:bodyPr>
          <a:lstStyle/>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Interactive Visualization</a:t>
            </a:r>
            <a:r>
              <a:rPr lang="en-US" sz="3000" spc="28">
                <a:solidFill>
                  <a:srgbClr val="FFFFFF"/>
                </a:solidFill>
                <a:latin typeface="TT Rounds Condensed"/>
                <a:ea typeface="TT Rounds Condensed"/>
                <a:cs typeface="TT Rounds Condensed"/>
                <a:sym typeface="TT Rounds Condensed"/>
              </a:rPr>
              <a:t>:</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Users can select a </a:t>
            </a:r>
            <a:r>
              <a:rPr lang="en-US" sz="3000" b="1" spc="28">
                <a:solidFill>
                  <a:srgbClr val="FFFFFF"/>
                </a:solidFill>
                <a:latin typeface="TT Rounds Condensed Bold"/>
                <a:ea typeface="TT Rounds Condensed Bold"/>
                <a:cs typeface="TT Rounds Condensed Bold"/>
                <a:sym typeface="TT Rounds Condensed Bold"/>
              </a:rPr>
              <a:t>specific year</a:t>
            </a:r>
            <a:r>
              <a:rPr lang="en-US" sz="3000" spc="28">
                <a:solidFill>
                  <a:srgbClr val="FFFFFF"/>
                </a:solidFill>
                <a:latin typeface="TT Rounds Condensed"/>
                <a:ea typeface="TT Rounds Condensed"/>
                <a:cs typeface="TT Rounds Condensed"/>
                <a:sym typeface="TT Rounds Condensed"/>
              </a:rPr>
              <a:t> to view the stock trends and corresponding "Close" prices.</a:t>
            </a:r>
          </a:p>
          <a:p>
            <a:pPr marL="452437" lvl="1" indent="-226219"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Line Charts</a:t>
            </a:r>
            <a:r>
              <a:rPr lang="en-US" sz="3000" spc="28">
                <a:solidFill>
                  <a:srgbClr val="FFFFFF"/>
                </a:solidFill>
                <a:latin typeface="TT Rounds Condensed"/>
                <a:ea typeface="TT Rounds Condensed"/>
                <a:cs typeface="TT Rounds Condensed"/>
                <a:sym typeface="TT Rounds Condensed"/>
              </a:rPr>
              <a:t>:</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Visualizes overall Nifty 50 trends using a line chart of "Close" prices.</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Filters and displays yearly data for better insights.</a:t>
            </a:r>
          </a:p>
          <a:p>
            <a:pPr marL="452437" lvl="1" indent="-226219"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Key Features</a:t>
            </a:r>
            <a:r>
              <a:rPr lang="en-US" sz="3000" spc="28">
                <a:solidFill>
                  <a:srgbClr val="FFFFFF"/>
                </a:solidFill>
                <a:latin typeface="TT Rounds Condensed"/>
                <a:ea typeface="TT Rounds Condensed"/>
                <a:cs typeface="TT Rounds Condensed"/>
                <a:sym typeface="TT Rounds Condensed"/>
              </a:rPr>
              <a:t>:</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Enables </a:t>
            </a:r>
            <a:r>
              <a:rPr lang="en-US" sz="3000" b="1" spc="28">
                <a:solidFill>
                  <a:srgbClr val="FFFFFF"/>
                </a:solidFill>
                <a:latin typeface="TT Rounds Condensed Bold"/>
                <a:ea typeface="TT Rounds Condensed Bold"/>
                <a:cs typeface="TT Rounds Condensed Bold"/>
                <a:sym typeface="TT Rounds Condensed Bold"/>
              </a:rPr>
              <a:t>customizable year selection</a:t>
            </a:r>
            <a:r>
              <a:rPr lang="en-US" sz="3000" spc="28">
                <a:solidFill>
                  <a:srgbClr val="FFFFFF"/>
                </a:solidFill>
                <a:latin typeface="TT Rounds Condensed"/>
                <a:ea typeface="TT Rounds Condensed"/>
                <a:cs typeface="TT Rounds Condensed"/>
                <a:sym typeface="TT Rounds Condensed"/>
              </a:rPr>
              <a:t> for detailed analysis.</a:t>
            </a:r>
          </a:p>
          <a:p>
            <a:pPr marL="452437" lvl="1" indent="-226219" algn="l">
              <a:lnSpc>
                <a:spcPts val="3600"/>
              </a:lnSpc>
            </a:pPr>
            <a:endParaRPr lang="en-US" sz="3000" spc="28">
              <a:solidFill>
                <a:srgbClr val="FFFFFF"/>
              </a:solidFill>
              <a:latin typeface="TT Rounds Condensed"/>
              <a:ea typeface="TT Rounds Condensed"/>
              <a:cs typeface="TT Rounds Condensed"/>
              <a:sym typeface="TT Rounds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Freeform 6"/>
          <p:cNvSpPr/>
          <p:nvPr/>
        </p:nvSpPr>
        <p:spPr>
          <a:xfrm>
            <a:off x="331439" y="2894479"/>
            <a:ext cx="9697377" cy="4498041"/>
          </a:xfrm>
          <a:custGeom>
            <a:avLst/>
            <a:gdLst/>
            <a:ahLst/>
            <a:cxnLst/>
            <a:rect l="l" t="t" r="r" b="b"/>
            <a:pathLst>
              <a:path w="9697377" h="4498041">
                <a:moveTo>
                  <a:pt x="0" y="0"/>
                </a:moveTo>
                <a:lnTo>
                  <a:pt x="9697377" y="0"/>
                </a:lnTo>
                <a:lnTo>
                  <a:pt x="9697377" y="4498042"/>
                </a:lnTo>
                <a:lnTo>
                  <a:pt x="0" y="4498042"/>
                </a:lnTo>
                <a:lnTo>
                  <a:pt x="0" y="0"/>
                </a:lnTo>
                <a:close/>
              </a:path>
            </a:pathLst>
          </a:custGeom>
          <a:blipFill>
            <a:blip r:embed="rId3"/>
            <a:stretch>
              <a:fillRect l="-3200" r="-19238"/>
            </a:stretch>
          </a:blipFill>
        </p:spPr>
      </p:sp>
      <p:sp>
        <p:nvSpPr>
          <p:cNvPr id="7" name="TextBox 7"/>
          <p:cNvSpPr txBox="1"/>
          <p:nvPr/>
        </p:nvSpPr>
        <p:spPr>
          <a:xfrm>
            <a:off x="555364" y="1332361"/>
            <a:ext cx="8961120" cy="658579"/>
          </a:xfrm>
          <a:prstGeom prst="rect">
            <a:avLst/>
          </a:prstGeom>
        </p:spPr>
        <p:txBody>
          <a:bodyPr lIns="0" tIns="0" rIns="0" bIns="0" rtlCol="0" anchor="t">
            <a:spAutoFit/>
          </a:bodyPr>
          <a:lstStyle/>
          <a:p>
            <a:pPr algn="l">
              <a:lnSpc>
                <a:spcPts val="4800"/>
              </a:lnSpc>
            </a:pPr>
            <a:r>
              <a:rPr lang="en-US" sz="4000" b="1" u="sng">
                <a:solidFill>
                  <a:srgbClr val="5B9BD5"/>
                </a:solidFill>
                <a:latin typeface="Arimo Bold"/>
                <a:ea typeface="Arimo Bold"/>
                <a:cs typeface="Arimo Bold"/>
                <a:sym typeface="Arimo Bold"/>
              </a:rPr>
              <a:t>Data Preparation for LSTM Model:-</a:t>
            </a:r>
          </a:p>
        </p:txBody>
      </p:sp>
      <p:sp>
        <p:nvSpPr>
          <p:cNvPr id="8" name="TextBox 8"/>
          <p:cNvSpPr txBox="1"/>
          <p:nvPr/>
        </p:nvSpPr>
        <p:spPr>
          <a:xfrm>
            <a:off x="10028816" y="983587"/>
            <a:ext cx="6957507" cy="8574301"/>
          </a:xfrm>
          <a:prstGeom prst="rect">
            <a:avLst/>
          </a:prstGeom>
        </p:spPr>
        <p:txBody>
          <a:bodyPr lIns="0" tIns="0" rIns="0" bIns="0" rtlCol="0" anchor="t">
            <a:spAutoFit/>
          </a:bodyPr>
          <a:lstStyle/>
          <a:p>
            <a:pPr algn="l">
              <a:lnSpc>
                <a:spcPts val="3600"/>
              </a:lnSpc>
            </a:pPr>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Data Splitting</a:t>
            </a:r>
            <a:r>
              <a:rPr lang="en-US" sz="3000" spc="28">
                <a:solidFill>
                  <a:srgbClr val="FFFFFF"/>
                </a:solidFill>
                <a:latin typeface="TT Rounds Condensed"/>
                <a:ea typeface="TT Rounds Condensed"/>
                <a:cs typeface="TT Rounds Condensed"/>
                <a:sym typeface="TT Rounds Condensed"/>
              </a:rPr>
              <a:t>:</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Training Data: All data except the last 50 records.</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Testing Data: Last 50 records, reserved for validation.</a:t>
            </a:r>
          </a:p>
          <a:p>
            <a:pPr marL="1023937" lvl="2" indent="-341312"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Scaling</a:t>
            </a:r>
            <a:r>
              <a:rPr lang="en-US" sz="3000" spc="28">
                <a:solidFill>
                  <a:srgbClr val="FFFFFF"/>
                </a:solidFill>
                <a:latin typeface="TT Rounds Condensed"/>
                <a:ea typeface="TT Rounds Condensed"/>
                <a:cs typeface="TT Rounds Condensed"/>
                <a:sym typeface="TT Rounds Condensed"/>
              </a:rPr>
              <a:t>:</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The MinMaxScaler normalizes the data between 0 and 1 for better model performance.</a:t>
            </a:r>
          </a:p>
          <a:p>
            <a:pPr marL="1023937" lvl="2" indent="-341312" algn="l">
              <a:lnSpc>
                <a:spcPts val="3600"/>
              </a:lnSpc>
            </a:pPr>
            <a:endParaRPr lang="en-US" sz="3000" spc="28">
              <a:solidFill>
                <a:srgbClr val="FFFFFF"/>
              </a:solidFill>
              <a:latin typeface="TT Rounds Condensed"/>
              <a:ea typeface="TT Rounds Condensed"/>
              <a:cs typeface="TT Rounds Condensed"/>
              <a:sym typeface="TT Rounds Condensed"/>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Input Sequence Creation:</a:t>
            </a:r>
          </a:p>
          <a:p>
            <a:pPr marL="1023937" lvl="2" indent="-341312"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Sliding Window Approach</a:t>
            </a:r>
            <a:r>
              <a:rPr lang="en-US" sz="3000" spc="28">
                <a:solidFill>
                  <a:srgbClr val="FFFFFF"/>
                </a:solidFill>
                <a:latin typeface="TT Rounds Condensed"/>
                <a:ea typeface="TT Rounds Condensed"/>
                <a:cs typeface="TT Rounds Condensed"/>
                <a:sym typeface="TT Rounds Condensed"/>
              </a:rPr>
              <a:t>: Uses the past 10 days of prices (base days) as input (x_train).</a:t>
            </a:r>
          </a:p>
          <a:p>
            <a:pPr marL="1023937" lvl="2" indent="-341312"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The next day’s price is the corresponding output (y_train).</a:t>
            </a:r>
          </a:p>
          <a:p>
            <a:pPr marL="1023937" lvl="2" indent="-341312" algn="l">
              <a:lnSpc>
                <a:spcPts val="3600"/>
              </a:lnSpc>
            </a:pPr>
            <a:endParaRPr lang="en-US" sz="3000" spc="28">
              <a:solidFill>
                <a:srgbClr val="FFFFFF"/>
              </a:solidFill>
              <a:latin typeface="TT Rounds Condensed"/>
              <a:ea typeface="TT Rounds Condensed"/>
              <a:cs typeface="TT Rounds Condensed"/>
              <a:sym typeface="TT Rounds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602429" y="532312"/>
            <a:ext cx="8961120" cy="658579"/>
          </a:xfrm>
          <a:prstGeom prst="rect">
            <a:avLst/>
          </a:prstGeom>
        </p:spPr>
        <p:txBody>
          <a:bodyPr lIns="0" tIns="0" rIns="0" bIns="0" rtlCol="0" anchor="t">
            <a:spAutoFit/>
          </a:bodyPr>
          <a:lstStyle/>
          <a:p>
            <a:pPr algn="l">
              <a:lnSpc>
                <a:spcPts val="4800"/>
              </a:lnSpc>
            </a:pPr>
            <a:r>
              <a:rPr lang="en-US" sz="4000" b="1" u="sng">
                <a:solidFill>
                  <a:srgbClr val="5B9BD5"/>
                </a:solidFill>
                <a:latin typeface="Arimo Bold"/>
                <a:ea typeface="Arimo Bold"/>
                <a:cs typeface="Arimo Bold"/>
                <a:sym typeface="Arimo Bold"/>
              </a:rPr>
              <a:t>Prediction and Future Forecasting</a:t>
            </a:r>
          </a:p>
        </p:txBody>
      </p:sp>
      <p:sp>
        <p:nvSpPr>
          <p:cNvPr id="7" name="TextBox 7"/>
          <p:cNvSpPr txBox="1"/>
          <p:nvPr/>
        </p:nvSpPr>
        <p:spPr>
          <a:xfrm>
            <a:off x="494852" y="1852827"/>
            <a:ext cx="9068696" cy="5756315"/>
          </a:xfrm>
          <a:prstGeom prst="rect">
            <a:avLst/>
          </a:prstGeom>
        </p:spPr>
        <p:txBody>
          <a:bodyPr lIns="0" tIns="0" rIns="0" bIns="0" rtlCol="0" anchor="t">
            <a:spAutoFit/>
          </a:bodyPr>
          <a:lstStyle/>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Using Pre-trained Model</a:t>
            </a:r>
            <a:r>
              <a:rPr lang="en-US" sz="2499" spc="23">
                <a:solidFill>
                  <a:srgbClr val="FFFFFF"/>
                </a:solidFill>
                <a:latin typeface="TT Rounds Condensed"/>
                <a:ea typeface="TT Rounds Condensed"/>
                <a:cs typeface="TT Rounds Condensed"/>
                <a:sym typeface="TT Rounds Condensed"/>
              </a:rPr>
              <a:t>:</a:t>
            </a:r>
          </a:p>
          <a:p>
            <a:pPr marL="377031" lvl="1" indent="-188516" algn="l">
              <a:lnSpc>
                <a:spcPts val="2999"/>
              </a:lnSpc>
              <a:buFont typeface="Arial"/>
              <a:buChar char="•"/>
            </a:pPr>
            <a:r>
              <a:rPr lang="en-US" sz="2499" spc="23">
                <a:solidFill>
                  <a:srgbClr val="FFFFFF"/>
                </a:solidFill>
                <a:latin typeface="TT Rounds Condensed"/>
                <a:ea typeface="TT Rounds Condensed"/>
                <a:cs typeface="TT Rounds Condensed"/>
                <a:sym typeface="TT Rounds Condensed"/>
              </a:rPr>
              <a:t>A saved LSTM model is loaded using Keras to make predictions.</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Current Predictions</a:t>
            </a:r>
            <a:r>
              <a:rPr lang="en-US" sz="2499" spc="23">
                <a:solidFill>
                  <a:srgbClr val="FFFFFF"/>
                </a:solidFill>
                <a:latin typeface="TT Rounds Condensed"/>
                <a:ea typeface="TT Rounds Condensed"/>
                <a:cs typeface="TT Rounds Condensed"/>
                <a:sym typeface="TT Rounds Condensed"/>
              </a:rPr>
              <a:t>:</a:t>
            </a:r>
          </a:p>
          <a:p>
            <a:pPr marL="377031" lvl="1" indent="-188516" algn="l">
              <a:lnSpc>
                <a:spcPts val="2999"/>
              </a:lnSpc>
              <a:buFont typeface="Arial"/>
              <a:buChar char="•"/>
            </a:pPr>
            <a:r>
              <a:rPr lang="en-US" sz="2499" spc="23">
                <a:solidFill>
                  <a:srgbClr val="FFFFFF"/>
                </a:solidFill>
                <a:latin typeface="TT Rounds Condensed"/>
                <a:ea typeface="TT Rounds Condensed"/>
                <a:cs typeface="TT Rounds Condensed"/>
                <a:sym typeface="TT Rounds Condensed"/>
              </a:rPr>
              <a:t>Predicts the "Close" prices for training data, converting predictions back to the original scale.</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Future Forecasting</a:t>
            </a:r>
            <a:r>
              <a:rPr lang="en-US" sz="2499" spc="23">
                <a:solidFill>
                  <a:srgbClr val="FFFFFF"/>
                </a:solidFill>
                <a:latin typeface="TT Rounds Condensed"/>
                <a:ea typeface="TT Rounds Condensed"/>
                <a:cs typeface="TT Rounds Condensed"/>
                <a:sym typeface="TT Rounds Condensed"/>
              </a:rPr>
              <a:t>:</a:t>
            </a:r>
          </a:p>
          <a:p>
            <a:pPr marL="377031" lvl="1" indent="-188516" algn="l">
              <a:lnSpc>
                <a:spcPts val="2999"/>
              </a:lnSpc>
              <a:buFont typeface="Arial"/>
              <a:buChar char="•"/>
            </a:pPr>
            <a:r>
              <a:rPr lang="en-US" sz="2499" spc="23">
                <a:solidFill>
                  <a:srgbClr val="FFFFFF"/>
                </a:solidFill>
                <a:latin typeface="TT Rounds Condensed"/>
                <a:ea typeface="TT Rounds Condensed"/>
                <a:cs typeface="TT Rounds Condensed"/>
                <a:sym typeface="TT Rounds Condensed"/>
              </a:rPr>
              <a:t>Uses the last 10 days’ data to predict future prices in a </a:t>
            </a:r>
            <a:r>
              <a:rPr lang="en-US" sz="2499" b="1" spc="23">
                <a:solidFill>
                  <a:srgbClr val="FFFFFF"/>
                </a:solidFill>
                <a:latin typeface="TT Rounds Condensed Bold"/>
                <a:ea typeface="TT Rounds Condensed Bold"/>
                <a:cs typeface="TT Rounds Condensed Bold"/>
                <a:sym typeface="TT Rounds Condensed Bold"/>
              </a:rPr>
              <a:t>rolling window</a:t>
            </a:r>
            <a:r>
              <a:rPr lang="en-US" sz="2499" spc="23">
                <a:solidFill>
                  <a:srgbClr val="FFFFFF"/>
                </a:solidFill>
                <a:latin typeface="TT Rounds Condensed"/>
                <a:ea typeface="TT Rounds Condensed"/>
                <a:cs typeface="TT Rounds Condensed"/>
                <a:sym typeface="TT Rounds Condensed"/>
              </a:rPr>
              <a:t> fashion.</a:t>
            </a:r>
          </a:p>
          <a:p>
            <a:pPr marL="377031" lvl="1" indent="-188516" algn="l">
              <a:lnSpc>
                <a:spcPts val="2999"/>
              </a:lnSpc>
              <a:buFont typeface="Arial"/>
              <a:buChar char="•"/>
            </a:pPr>
            <a:r>
              <a:rPr lang="en-US" sz="2499" spc="23">
                <a:solidFill>
                  <a:srgbClr val="FFFFFF"/>
                </a:solidFill>
                <a:latin typeface="TT Rounds Condensed"/>
                <a:ea typeface="TT Rounds Condensed"/>
                <a:cs typeface="TT Rounds Condensed"/>
                <a:sym typeface="TT Rounds Condensed"/>
              </a:rPr>
              <a:t>Predicted values are appended to the sequence for subsequent forecasts.</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a:p>
            <a:pPr marL="377031" lvl="1" indent="-188516" algn="l">
              <a:lnSpc>
                <a:spcPts val="2999"/>
              </a:lnSpc>
              <a:buFont typeface="Arial"/>
              <a:buChar char="•"/>
            </a:pPr>
            <a:r>
              <a:rPr lang="en-US" sz="2499" b="1" i="1" u="sng" spc="23">
                <a:solidFill>
                  <a:srgbClr val="FFFFFF"/>
                </a:solidFill>
                <a:latin typeface="TT Rounds Condensed Bold Italics"/>
                <a:ea typeface="TT Rounds Condensed Bold Italics"/>
                <a:cs typeface="TT Rounds Condensed Bold Italics"/>
                <a:sym typeface="TT Rounds Condensed Bold Italics"/>
              </a:rPr>
              <a:t>Streamlit Visualization</a:t>
            </a:r>
            <a:r>
              <a:rPr lang="en-US" sz="2499" spc="23">
                <a:solidFill>
                  <a:srgbClr val="FFFFFF"/>
                </a:solidFill>
                <a:latin typeface="TT Rounds Condensed"/>
                <a:ea typeface="TT Rounds Condensed"/>
                <a:cs typeface="TT Rounds Condensed"/>
                <a:sym typeface="TT Rounds Condensed"/>
              </a:rPr>
              <a:t>:</a:t>
            </a:r>
          </a:p>
          <a:p>
            <a:pPr marL="377031" lvl="1" indent="-188516" algn="l">
              <a:lnSpc>
                <a:spcPts val="2999"/>
              </a:lnSpc>
            </a:pPr>
            <a:endParaRPr lang="en-US" sz="2499" spc="23">
              <a:solidFill>
                <a:srgbClr val="FFFFFF"/>
              </a:solidFill>
              <a:latin typeface="TT Rounds Condensed"/>
              <a:ea typeface="TT Rounds Condensed"/>
              <a:cs typeface="TT Rounds Condensed"/>
              <a:sym typeface="TT Rounds Condensed"/>
            </a:endParaRPr>
          </a:p>
        </p:txBody>
      </p:sp>
      <p:sp>
        <p:nvSpPr>
          <p:cNvPr id="8" name="Freeform 8"/>
          <p:cNvSpPr/>
          <p:nvPr/>
        </p:nvSpPr>
        <p:spPr>
          <a:xfrm>
            <a:off x="9409546" y="1977892"/>
            <a:ext cx="8299799" cy="4775072"/>
          </a:xfrm>
          <a:custGeom>
            <a:avLst/>
            <a:gdLst/>
            <a:ahLst/>
            <a:cxnLst/>
            <a:rect l="l" t="t" r="r" b="b"/>
            <a:pathLst>
              <a:path w="8299799" h="4775072">
                <a:moveTo>
                  <a:pt x="0" y="0"/>
                </a:moveTo>
                <a:lnTo>
                  <a:pt x="8299799" y="0"/>
                </a:lnTo>
                <a:lnTo>
                  <a:pt x="8299799" y="4775072"/>
                </a:lnTo>
                <a:lnTo>
                  <a:pt x="0" y="4775072"/>
                </a:lnTo>
                <a:lnTo>
                  <a:pt x="0" y="0"/>
                </a:lnTo>
                <a:close/>
              </a:path>
            </a:pathLst>
          </a:custGeom>
          <a:blipFill>
            <a:blip r:embed="rId3"/>
            <a:stretch>
              <a:fillRect l="-5978" r="-20420"/>
            </a:stretch>
          </a:blipFill>
        </p:spPr>
      </p:sp>
      <p:sp>
        <p:nvSpPr>
          <p:cNvPr id="9" name="Freeform 9"/>
          <p:cNvSpPr/>
          <p:nvPr/>
        </p:nvSpPr>
        <p:spPr>
          <a:xfrm>
            <a:off x="795297" y="7609142"/>
            <a:ext cx="12181018" cy="1405134"/>
          </a:xfrm>
          <a:custGeom>
            <a:avLst/>
            <a:gdLst/>
            <a:ahLst/>
            <a:cxnLst/>
            <a:rect l="l" t="t" r="r" b="b"/>
            <a:pathLst>
              <a:path w="12181018" h="1405134">
                <a:moveTo>
                  <a:pt x="0" y="0"/>
                </a:moveTo>
                <a:lnTo>
                  <a:pt x="12181018" y="0"/>
                </a:lnTo>
                <a:lnTo>
                  <a:pt x="12181018" y="1405134"/>
                </a:lnTo>
                <a:lnTo>
                  <a:pt x="0" y="1405134"/>
                </a:lnTo>
                <a:lnTo>
                  <a:pt x="0" y="0"/>
                </a:lnTo>
                <a:close/>
              </a:path>
            </a:pathLst>
          </a:custGeom>
          <a:blipFill>
            <a:blip r:embed="rId4"/>
            <a:stretch>
              <a:fillRect l="-4844" r="-2494"/>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2995771" y="1057275"/>
            <a:ext cx="10776474" cy="8143875"/>
          </a:xfrm>
          <a:prstGeom prst="rect">
            <a:avLst/>
          </a:prstGeom>
        </p:spPr>
        <p:txBody>
          <a:bodyPr lIns="0" tIns="0" rIns="0" bIns="0" rtlCol="0" anchor="t">
            <a:spAutoFit/>
          </a:bodyPr>
          <a:lstStyle/>
          <a:p>
            <a:pPr algn="l">
              <a:lnSpc>
                <a:spcPts val="7200"/>
              </a:lnSpc>
            </a:pPr>
            <a:r>
              <a:rPr lang="en-US" sz="6000" b="1">
                <a:solidFill>
                  <a:srgbClr val="5B9BD5"/>
                </a:solidFill>
                <a:latin typeface="Arimo Bold"/>
                <a:ea typeface="Arimo Bold"/>
                <a:cs typeface="Arimo Bold"/>
                <a:sym typeface="Arimo Bold"/>
              </a:rPr>
              <a:t>Group Members :-</a:t>
            </a:r>
          </a:p>
          <a:p>
            <a:pPr algn="l">
              <a:lnSpc>
                <a:spcPts val="4800"/>
              </a:lnSpc>
            </a:pPr>
            <a:endParaRPr lang="en-US" sz="6000" b="1">
              <a:solidFill>
                <a:srgbClr val="5B9BD5"/>
              </a:solidFill>
              <a:latin typeface="Arimo Bold"/>
              <a:ea typeface="Arimo Bold"/>
              <a:cs typeface="Arimo Bold"/>
              <a:sym typeface="Arimo Bold"/>
            </a:endParaRPr>
          </a:p>
          <a:p>
            <a:pPr algn="l">
              <a:lnSpc>
                <a:spcPts val="4800"/>
              </a:lnSpc>
            </a:pPr>
            <a:r>
              <a:rPr lang="en-US" sz="4000" b="1" spc="37">
                <a:solidFill>
                  <a:srgbClr val="FFFFFF"/>
                </a:solidFill>
                <a:latin typeface="TT Rounds Condensed Bold"/>
                <a:ea typeface="TT Rounds Condensed Bold"/>
                <a:cs typeface="TT Rounds Condensed Bold"/>
                <a:sym typeface="TT Rounds Condensed Bold"/>
              </a:rPr>
              <a:t>Aditya Arvind Sharma - 23BCE11042</a:t>
            </a:r>
          </a:p>
          <a:p>
            <a:pPr algn="l">
              <a:lnSpc>
                <a:spcPts val="4800"/>
              </a:lnSpc>
            </a:pPr>
            <a:r>
              <a:rPr lang="en-US" sz="4000" b="1" spc="37">
                <a:solidFill>
                  <a:srgbClr val="FFFFFF"/>
                </a:solidFill>
                <a:latin typeface="TT Rounds Condensed Bold"/>
                <a:ea typeface="TT Rounds Condensed Bold"/>
                <a:cs typeface="TT Rounds Condensed Bold"/>
                <a:sym typeface="TT Rounds Condensed Bold"/>
              </a:rPr>
              <a:t>Aayush Sharma - 23BCE10993</a:t>
            </a:r>
          </a:p>
          <a:p>
            <a:pPr algn="l">
              <a:lnSpc>
                <a:spcPts val="4800"/>
              </a:lnSpc>
            </a:pPr>
            <a:r>
              <a:rPr lang="en-US" sz="4000" b="1" spc="37">
                <a:solidFill>
                  <a:srgbClr val="FFFFFF"/>
                </a:solidFill>
                <a:latin typeface="TT Rounds Condensed Bold"/>
                <a:ea typeface="TT Rounds Condensed Bold"/>
                <a:cs typeface="TT Rounds Condensed Bold"/>
                <a:sym typeface="TT Rounds Condensed Bold"/>
              </a:rPr>
              <a:t>Harsh Raj Singh - 23BCE11675</a:t>
            </a:r>
          </a:p>
          <a:p>
            <a:pPr algn="l">
              <a:lnSpc>
                <a:spcPts val="4800"/>
              </a:lnSpc>
            </a:pPr>
            <a:r>
              <a:rPr lang="en-US" sz="4000" b="1" spc="37">
                <a:solidFill>
                  <a:srgbClr val="FFFFFF"/>
                </a:solidFill>
                <a:latin typeface="TT Rounds Condensed Bold"/>
                <a:ea typeface="TT Rounds Condensed Bold"/>
                <a:cs typeface="TT Rounds Condensed Bold"/>
                <a:sym typeface="TT Rounds Condensed Bold"/>
              </a:rPr>
              <a:t>Vanshika Upadhyay - 23BCE10630</a:t>
            </a:r>
          </a:p>
          <a:p>
            <a:pPr algn="l">
              <a:lnSpc>
                <a:spcPts val="4799"/>
              </a:lnSpc>
            </a:pPr>
            <a:r>
              <a:rPr lang="en-US" sz="3999" b="1" spc="35">
                <a:solidFill>
                  <a:srgbClr val="FFFFFF"/>
                </a:solidFill>
                <a:latin typeface="TT Rounds Condensed Bold"/>
                <a:ea typeface="TT Rounds Condensed Bold"/>
                <a:cs typeface="TT Rounds Condensed Bold"/>
                <a:sym typeface="TT Rounds Condensed Bold"/>
              </a:rPr>
              <a:t>Vaaruni Sharma - 23BCE10624</a:t>
            </a:r>
          </a:p>
          <a:p>
            <a:pPr algn="l">
              <a:lnSpc>
                <a:spcPts val="4799"/>
              </a:lnSpc>
            </a:pPr>
            <a:endParaRPr lang="en-US" sz="3999" b="1" spc="35">
              <a:solidFill>
                <a:srgbClr val="FFFFFF"/>
              </a:solidFill>
              <a:latin typeface="TT Rounds Condensed Bold"/>
              <a:ea typeface="TT Rounds Condensed Bold"/>
              <a:cs typeface="TT Rounds Condensed Bold"/>
              <a:sym typeface="TT Rounds Condensed Bold"/>
            </a:endParaRPr>
          </a:p>
          <a:p>
            <a:pPr algn="l">
              <a:lnSpc>
                <a:spcPts val="4799"/>
              </a:lnSpc>
            </a:pPr>
            <a:endParaRPr lang="en-US" sz="3999" b="1" spc="35">
              <a:solidFill>
                <a:srgbClr val="FFFFFF"/>
              </a:solidFill>
              <a:latin typeface="TT Rounds Condensed Bold"/>
              <a:ea typeface="TT Rounds Condensed Bold"/>
              <a:cs typeface="TT Rounds Condensed Bold"/>
              <a:sym typeface="TT Rounds Condensed Bold"/>
            </a:endParaRPr>
          </a:p>
          <a:p>
            <a:pPr algn="ctr">
              <a:lnSpc>
                <a:spcPts val="4799"/>
              </a:lnSpc>
            </a:pPr>
            <a:r>
              <a:rPr lang="en-US" sz="3999" b="1" i="1" u="sng" spc="35">
                <a:solidFill>
                  <a:srgbClr val="FFFFFF"/>
                </a:solidFill>
                <a:latin typeface="TT Rounds Condensed Bold Italics"/>
                <a:ea typeface="TT Rounds Condensed Bold Italics"/>
                <a:cs typeface="TT Rounds Condensed Bold Italics"/>
                <a:sym typeface="TT Rounds Condensed Bold Italics"/>
              </a:rPr>
              <a:t>Guide-</a:t>
            </a:r>
            <a:r>
              <a:rPr lang="en-US" sz="3999" b="1" i="1" spc="35">
                <a:solidFill>
                  <a:srgbClr val="FFFFFF"/>
                </a:solidFill>
                <a:latin typeface="TT Rounds Condensed Bold Italics"/>
                <a:ea typeface="TT Rounds Condensed Bold Italics"/>
                <a:cs typeface="TT Rounds Condensed Bold Italics"/>
                <a:sym typeface="TT Rounds Condensed Bold Italics"/>
              </a:rPr>
              <a:t> Dr. Kamlesh Chandravanshi (supervisor)</a:t>
            </a:r>
          </a:p>
          <a:p>
            <a:pPr algn="ctr">
              <a:lnSpc>
                <a:spcPts val="4799"/>
              </a:lnSpc>
            </a:pPr>
            <a:r>
              <a:rPr lang="en-US" sz="3999" b="1" i="1" spc="35">
                <a:solidFill>
                  <a:srgbClr val="FFFFFF"/>
                </a:solidFill>
                <a:latin typeface="TT Rounds Condensed Bold Italics"/>
                <a:ea typeface="TT Rounds Condensed Bold Italics"/>
                <a:cs typeface="TT Rounds Condensed Bold Italics"/>
                <a:sym typeface="TT Rounds Condensed Bold Italics"/>
              </a:rPr>
              <a:t>Sir G. Ganeshan (reviewer - 1)</a:t>
            </a:r>
          </a:p>
          <a:p>
            <a:pPr algn="ctr">
              <a:lnSpc>
                <a:spcPts val="4799"/>
              </a:lnSpc>
            </a:pPr>
            <a:r>
              <a:rPr lang="en-US" sz="3999" b="1" i="1" spc="35">
                <a:solidFill>
                  <a:srgbClr val="FFFFFF"/>
                </a:solidFill>
                <a:latin typeface="TT Rounds Condensed Bold Italics"/>
                <a:ea typeface="TT Rounds Condensed Bold Italics"/>
                <a:cs typeface="TT Rounds Condensed Bold Italics"/>
                <a:sym typeface="TT Rounds Condensed Bold Italics"/>
              </a:rPr>
              <a:t>Dr. Anand Motwani (reviewer - 2)</a:t>
            </a:r>
          </a:p>
          <a:p>
            <a:pPr algn="l">
              <a:lnSpc>
                <a:spcPts val="4799"/>
              </a:lnSpc>
            </a:pPr>
            <a:endParaRPr lang="en-US" sz="3999" b="1" i="1" spc="35">
              <a:solidFill>
                <a:srgbClr val="FFFFFF"/>
              </a:solidFill>
              <a:latin typeface="TT Rounds Condensed Bold Italics"/>
              <a:ea typeface="TT Rounds Condensed Bold Italics"/>
              <a:cs typeface="TT Rounds Condensed Bold Italics"/>
              <a:sym typeface="TT Rounds Condensed Bold Itali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621595" y="769184"/>
            <a:ext cx="13215491" cy="900112"/>
          </a:xfrm>
          <a:prstGeom prst="rect">
            <a:avLst/>
          </a:prstGeom>
        </p:spPr>
        <p:txBody>
          <a:bodyPr lIns="0" tIns="0" rIns="0" bIns="0" rtlCol="0" anchor="t">
            <a:spAutoFit/>
          </a:bodyPr>
          <a:lstStyle/>
          <a:p>
            <a:pPr algn="l">
              <a:lnSpc>
                <a:spcPts val="6937"/>
              </a:lnSpc>
            </a:pPr>
            <a:r>
              <a:rPr lang="en-US" sz="5562" b="1" u="sng">
                <a:solidFill>
                  <a:srgbClr val="76B9FF"/>
                </a:solidFill>
                <a:latin typeface="Arimo Bold"/>
                <a:ea typeface="Arimo Bold"/>
                <a:cs typeface="Arimo Bold"/>
                <a:sym typeface="Arimo Bold"/>
              </a:rPr>
              <a:t>LSTM MODULE WORKFLOW:-</a:t>
            </a:r>
          </a:p>
        </p:txBody>
      </p:sp>
      <p:sp>
        <p:nvSpPr>
          <p:cNvPr id="7" name="Freeform 7"/>
          <p:cNvSpPr/>
          <p:nvPr/>
        </p:nvSpPr>
        <p:spPr>
          <a:xfrm>
            <a:off x="6860383" y="2278082"/>
            <a:ext cx="11212930" cy="3881979"/>
          </a:xfrm>
          <a:custGeom>
            <a:avLst/>
            <a:gdLst/>
            <a:ahLst/>
            <a:cxnLst/>
            <a:rect l="l" t="t" r="r" b="b"/>
            <a:pathLst>
              <a:path w="11212930" h="3881979">
                <a:moveTo>
                  <a:pt x="0" y="0"/>
                </a:moveTo>
                <a:lnTo>
                  <a:pt x="11212930" y="0"/>
                </a:lnTo>
                <a:lnTo>
                  <a:pt x="11212930" y="3881979"/>
                </a:lnTo>
                <a:lnTo>
                  <a:pt x="0" y="3881979"/>
                </a:lnTo>
                <a:lnTo>
                  <a:pt x="0" y="0"/>
                </a:lnTo>
                <a:close/>
              </a:path>
            </a:pathLst>
          </a:custGeom>
          <a:blipFill>
            <a:blip r:embed="rId3"/>
            <a:stretch>
              <a:fillRect t="-41" r="-28500" b="-41"/>
            </a:stretch>
          </a:blipFill>
        </p:spPr>
      </p:sp>
      <p:sp>
        <p:nvSpPr>
          <p:cNvPr id="8" name="TextBox 8"/>
          <p:cNvSpPr txBox="1"/>
          <p:nvPr/>
        </p:nvSpPr>
        <p:spPr>
          <a:xfrm>
            <a:off x="672209" y="2249507"/>
            <a:ext cx="8961120" cy="591160"/>
          </a:xfrm>
          <a:prstGeom prst="rect">
            <a:avLst/>
          </a:prstGeom>
        </p:spPr>
        <p:txBody>
          <a:bodyPr lIns="0" tIns="0" rIns="0" bIns="0" rtlCol="0" anchor="t">
            <a:spAutoFit/>
          </a:bodyPr>
          <a:lstStyle/>
          <a:p>
            <a:pPr algn="l">
              <a:lnSpc>
                <a:spcPts val="4200"/>
              </a:lnSpc>
            </a:pPr>
            <a:r>
              <a:rPr lang="en-US" sz="3500" b="1">
                <a:solidFill>
                  <a:srgbClr val="5B9BD5"/>
                </a:solidFill>
                <a:latin typeface="Arimo Bold"/>
                <a:ea typeface="Arimo Bold"/>
                <a:cs typeface="Arimo Bold"/>
                <a:sym typeface="Arimo Bold"/>
              </a:rPr>
              <a:t>Model Training:-</a:t>
            </a:r>
          </a:p>
        </p:txBody>
      </p:sp>
      <p:sp>
        <p:nvSpPr>
          <p:cNvPr id="9" name="TextBox 9"/>
          <p:cNvSpPr txBox="1"/>
          <p:nvPr/>
        </p:nvSpPr>
        <p:spPr>
          <a:xfrm>
            <a:off x="672209" y="3043376"/>
            <a:ext cx="5964527" cy="1880160"/>
          </a:xfrm>
          <a:prstGeom prst="rect">
            <a:avLst/>
          </a:prstGeom>
        </p:spPr>
        <p:txBody>
          <a:bodyPr lIns="0" tIns="0" rIns="0" bIns="0" rtlCol="0" anchor="t">
            <a:spAutoFit/>
          </a:bodyPr>
          <a:lstStyle/>
          <a:p>
            <a:pPr algn="l">
              <a:lnSpc>
                <a:spcPts val="3600"/>
              </a:lnSpc>
            </a:pPr>
            <a:r>
              <a:rPr lang="en-US" sz="3000" b="1" i="1" u="sng" spc="28">
                <a:solidFill>
                  <a:srgbClr val="FFFFFF"/>
                </a:solidFill>
                <a:latin typeface="TT Rounds Condensed Bold Italics"/>
                <a:ea typeface="TT Rounds Condensed Bold Italics"/>
                <a:cs typeface="TT Rounds Condensed Bold Italics"/>
                <a:sym typeface="TT Rounds Condensed Bold Italics"/>
              </a:rPr>
              <a:t>Building the LSTM Model</a:t>
            </a:r>
            <a:r>
              <a:rPr lang="en-US" sz="3000" spc="28">
                <a:solidFill>
                  <a:srgbClr val="FFFFFF"/>
                </a:solidFill>
                <a:latin typeface="TT Rounds Condensed"/>
                <a:ea typeface="TT Rounds Condensed"/>
                <a:cs typeface="TT Rounds Condensed"/>
                <a:sym typeface="TT Rounds Condensed"/>
              </a:rPr>
              <a:t>:</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Sequential LSTM model is constructed with layers for LSTM, dropout, and dense layers for output.</a:t>
            </a:r>
          </a:p>
        </p:txBody>
      </p:sp>
      <p:sp>
        <p:nvSpPr>
          <p:cNvPr id="10" name="TextBox 10"/>
          <p:cNvSpPr txBox="1"/>
          <p:nvPr/>
        </p:nvSpPr>
        <p:spPr>
          <a:xfrm>
            <a:off x="522211" y="6270850"/>
            <a:ext cx="14110879" cy="2341825"/>
          </a:xfrm>
          <a:prstGeom prst="rect">
            <a:avLst/>
          </a:prstGeom>
        </p:spPr>
        <p:txBody>
          <a:bodyPr lIns="0" tIns="0" rIns="0" bIns="0" rtlCol="0" anchor="t">
            <a:spAutoFit/>
          </a:bodyPr>
          <a:lstStyle/>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First LSTM Layer</a:t>
            </a:r>
            <a:r>
              <a:rPr lang="en-US" sz="3000" spc="28">
                <a:solidFill>
                  <a:srgbClr val="FFFFFF"/>
                </a:solidFill>
                <a:latin typeface="TT Rounds Condensed"/>
                <a:ea typeface="TT Rounds Condensed"/>
                <a:cs typeface="TT Rounds Condensed"/>
                <a:sym typeface="TT Rounds Condensed"/>
              </a:rPr>
              <a:t>: Captures temporal dependencies with 50 units and ReLU activation.</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Dropout Layers</a:t>
            </a:r>
            <a:r>
              <a:rPr lang="en-US" sz="3000" spc="28">
                <a:solidFill>
                  <a:srgbClr val="FFFFFF"/>
                </a:solidFill>
                <a:latin typeface="TT Rounds Condensed"/>
                <a:ea typeface="TT Rounds Condensed"/>
                <a:cs typeface="TT Rounds Condensed"/>
                <a:sym typeface="TT Rounds Condensed"/>
              </a:rPr>
              <a:t>: Prevent overfitting by randomly dropping 20% of neurons during training.</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Second LSTM Layer</a:t>
            </a:r>
            <a:r>
              <a:rPr lang="en-US" sz="3000" spc="28">
                <a:solidFill>
                  <a:srgbClr val="FFFFFF"/>
                </a:solidFill>
                <a:latin typeface="TT Rounds Condensed"/>
                <a:ea typeface="TT Rounds Condensed"/>
                <a:cs typeface="TT Rounds Condensed"/>
                <a:sym typeface="TT Rounds Condensed"/>
              </a:rPr>
              <a:t>: Further refines the learned features.</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Dense Layer</a:t>
            </a:r>
            <a:r>
              <a:rPr lang="en-US" sz="3000" spc="28">
                <a:solidFill>
                  <a:srgbClr val="FFFFFF"/>
                </a:solidFill>
                <a:latin typeface="TT Rounds Condensed"/>
                <a:ea typeface="TT Rounds Condensed"/>
                <a:cs typeface="TT Rounds Condensed"/>
                <a:sym typeface="TT Rounds Condensed"/>
              </a:rPr>
              <a:t>: Outputs a single predicted value (stock price). </a:t>
            </a:r>
          </a:p>
        </p:txBody>
      </p:sp>
      <p:sp>
        <p:nvSpPr>
          <p:cNvPr id="11" name="Freeform 11"/>
          <p:cNvSpPr/>
          <p:nvPr/>
        </p:nvSpPr>
        <p:spPr>
          <a:xfrm>
            <a:off x="1028700" y="8883201"/>
            <a:ext cx="10208501" cy="750199"/>
          </a:xfrm>
          <a:custGeom>
            <a:avLst/>
            <a:gdLst/>
            <a:ahLst/>
            <a:cxnLst/>
            <a:rect l="l" t="t" r="r" b="b"/>
            <a:pathLst>
              <a:path w="10208501" h="750199">
                <a:moveTo>
                  <a:pt x="0" y="0"/>
                </a:moveTo>
                <a:lnTo>
                  <a:pt x="10208501" y="0"/>
                </a:lnTo>
                <a:lnTo>
                  <a:pt x="10208501" y="750198"/>
                </a:lnTo>
                <a:lnTo>
                  <a:pt x="0" y="750198"/>
                </a:lnTo>
                <a:lnTo>
                  <a:pt x="0" y="0"/>
                </a:lnTo>
                <a:close/>
              </a:path>
            </a:pathLst>
          </a:custGeom>
          <a:blipFill>
            <a:blip r:embed="rId4"/>
            <a:stretch>
              <a:fillRect t="-8718" b="-8718"/>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21746" y="698054"/>
            <a:ext cx="11335433" cy="852488"/>
          </a:xfrm>
          <a:prstGeom prst="rect">
            <a:avLst/>
          </a:prstGeom>
        </p:spPr>
        <p:txBody>
          <a:bodyPr lIns="0" tIns="0" rIns="0" bIns="0" rtlCol="0" anchor="t">
            <a:spAutoFit/>
          </a:bodyPr>
          <a:lstStyle/>
          <a:p>
            <a:pPr algn="l">
              <a:lnSpc>
                <a:spcPts val="6937"/>
              </a:lnSpc>
            </a:pPr>
            <a:r>
              <a:rPr lang="en-US" sz="4499" b="1" u="sng">
                <a:solidFill>
                  <a:srgbClr val="76B9FF"/>
                </a:solidFill>
                <a:latin typeface="Arimo Bold"/>
                <a:ea typeface="Arimo Bold"/>
                <a:cs typeface="Arimo Bold"/>
                <a:sym typeface="Arimo Bold"/>
              </a:rPr>
              <a:t>LSTM Model Architecture and Training:-</a:t>
            </a:r>
          </a:p>
        </p:txBody>
      </p:sp>
      <p:sp>
        <p:nvSpPr>
          <p:cNvPr id="7" name="TextBox 7"/>
          <p:cNvSpPr txBox="1"/>
          <p:nvPr/>
        </p:nvSpPr>
        <p:spPr>
          <a:xfrm>
            <a:off x="521746" y="1761719"/>
            <a:ext cx="9673814" cy="1764745"/>
          </a:xfrm>
          <a:prstGeom prst="rect">
            <a:avLst/>
          </a:prstGeom>
        </p:spPr>
        <p:txBody>
          <a:bodyPr lIns="0" tIns="0" rIns="0" bIns="0" rtlCol="0" anchor="t">
            <a:spAutoFit/>
          </a:bodyPr>
          <a:lstStyle/>
          <a:p>
            <a:pPr algn="l">
              <a:lnSpc>
                <a:spcPts val="3600"/>
              </a:lnSpc>
            </a:pPr>
            <a:r>
              <a:rPr lang="en-US" sz="3000" b="1" i="1" u="sng" spc="28">
                <a:solidFill>
                  <a:srgbClr val="FFFFFF"/>
                </a:solidFill>
                <a:latin typeface="TT Rounds Condensed Bold Italics"/>
                <a:ea typeface="TT Rounds Condensed Bold Italics"/>
                <a:cs typeface="TT Rounds Condensed Bold Italics"/>
                <a:sym typeface="TT Rounds Condensed Bold Italics"/>
              </a:rPr>
              <a:t>Training the Model</a:t>
            </a:r>
            <a:r>
              <a:rPr lang="en-US" sz="3000" spc="28">
                <a:solidFill>
                  <a:srgbClr val="FFFFFF"/>
                </a:solidFill>
                <a:latin typeface="TT Rounds Condensed"/>
                <a:ea typeface="TT Rounds Condensed"/>
                <a:cs typeface="TT Rounds Condensed"/>
                <a:sym typeface="TT Rounds Condensed"/>
              </a:rPr>
              <a:t>:</a:t>
            </a:r>
          </a:p>
          <a:p>
            <a:pPr marL="452437" lvl="1" indent="-226219" algn="l">
              <a:lnSpc>
                <a:spcPts val="3600"/>
              </a:lnSpc>
              <a:buFont typeface="Arial"/>
              <a:buChar char="•"/>
            </a:pPr>
            <a:r>
              <a:rPr lang="en-US" sz="3000" spc="28">
                <a:solidFill>
                  <a:srgbClr val="FFFFFF"/>
                </a:solidFill>
                <a:latin typeface="TT Rounds Condensed"/>
                <a:ea typeface="TT Rounds Condensed"/>
                <a:cs typeface="TT Rounds Condensed"/>
                <a:sym typeface="TT Rounds Condensed"/>
              </a:rPr>
              <a:t>The model is trained using the scaled training data (x_train and y_train) for a defined number of epochs.</a:t>
            </a:r>
          </a:p>
          <a:p>
            <a:pPr marL="452437" lvl="1" indent="-226219" algn="l">
              <a:lnSpc>
                <a:spcPts val="3600"/>
              </a:lnSpc>
            </a:pPr>
            <a:endParaRPr lang="en-US" sz="3000" spc="28">
              <a:solidFill>
                <a:srgbClr val="FFFFFF"/>
              </a:solidFill>
              <a:latin typeface="TT Rounds Condensed"/>
              <a:ea typeface="TT Rounds Condensed"/>
              <a:cs typeface="TT Rounds Condensed"/>
              <a:sym typeface="TT Rounds Condensed"/>
            </a:endParaRPr>
          </a:p>
        </p:txBody>
      </p:sp>
      <p:sp>
        <p:nvSpPr>
          <p:cNvPr id="8" name="TextBox 8"/>
          <p:cNvSpPr txBox="1"/>
          <p:nvPr/>
        </p:nvSpPr>
        <p:spPr>
          <a:xfrm>
            <a:off x="521746" y="4594229"/>
            <a:ext cx="9176272" cy="3726820"/>
          </a:xfrm>
          <a:prstGeom prst="rect">
            <a:avLst/>
          </a:prstGeom>
        </p:spPr>
        <p:txBody>
          <a:bodyPr lIns="0" tIns="0" rIns="0" bIns="0" rtlCol="0" anchor="t">
            <a:spAutoFit/>
          </a:bodyPr>
          <a:lstStyle/>
          <a:p>
            <a:pPr algn="l">
              <a:lnSpc>
                <a:spcPts val="3600"/>
              </a:lnSpc>
            </a:pPr>
            <a:r>
              <a:rPr lang="en-US" sz="3000" b="1" i="1" u="sng" spc="28">
                <a:solidFill>
                  <a:srgbClr val="FFFFFF"/>
                </a:solidFill>
                <a:latin typeface="TT Rounds Condensed Bold Italics"/>
                <a:ea typeface="TT Rounds Condensed Bold Italics"/>
                <a:cs typeface="TT Rounds Condensed Bold Italics"/>
                <a:sym typeface="TT Rounds Condensed Bold Italics"/>
              </a:rPr>
              <a:t>Explanation</a:t>
            </a:r>
            <a:r>
              <a:rPr lang="en-US" sz="3000" b="1" spc="28">
                <a:solidFill>
                  <a:srgbClr val="FFFFFF"/>
                </a:solidFill>
                <a:latin typeface="TT Rounds Condensed Bold"/>
                <a:ea typeface="TT Rounds Condensed Bold"/>
                <a:cs typeface="TT Rounds Condensed Bold"/>
                <a:sym typeface="TT Rounds Condensed Bold"/>
              </a:rPr>
              <a:t>:</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Epochs</a:t>
            </a:r>
            <a:r>
              <a:rPr lang="en-US" sz="3000" spc="28">
                <a:solidFill>
                  <a:srgbClr val="FFFFFF"/>
                </a:solidFill>
                <a:latin typeface="TT Rounds Condensed"/>
                <a:ea typeface="TT Rounds Condensed"/>
                <a:cs typeface="TT Rounds Condensed"/>
                <a:sym typeface="TT Rounds Condensed"/>
              </a:rPr>
              <a:t>: The number of complete passes through the training dataset.</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Batch Size</a:t>
            </a:r>
            <a:r>
              <a:rPr lang="en-US" sz="3000" spc="28">
                <a:solidFill>
                  <a:srgbClr val="FFFFFF"/>
                </a:solidFill>
                <a:latin typeface="TT Rounds Condensed"/>
                <a:ea typeface="TT Rounds Condensed"/>
                <a:cs typeface="TT Rounds Condensed"/>
                <a:sym typeface="TT Rounds Condensed"/>
              </a:rPr>
              <a:t>: The number of samples processed before updating the model weights.</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Early Stopping</a:t>
            </a:r>
            <a:r>
              <a:rPr lang="en-US" sz="3000" spc="28">
                <a:solidFill>
                  <a:srgbClr val="FFFFFF"/>
                </a:solidFill>
                <a:latin typeface="TT Rounds Condensed"/>
                <a:ea typeface="TT Rounds Condensed"/>
                <a:cs typeface="TT Rounds Condensed"/>
                <a:sym typeface="TT Rounds Condensed"/>
              </a:rPr>
              <a:t>: Monitors training loss and stops if it does not improve for 10 consecutive epochs, restoring the best weights.</a:t>
            </a:r>
          </a:p>
        </p:txBody>
      </p:sp>
      <p:sp>
        <p:nvSpPr>
          <p:cNvPr id="9" name="Freeform 9"/>
          <p:cNvSpPr/>
          <p:nvPr/>
        </p:nvSpPr>
        <p:spPr>
          <a:xfrm>
            <a:off x="4855183" y="3435449"/>
            <a:ext cx="13324150" cy="1214607"/>
          </a:xfrm>
          <a:custGeom>
            <a:avLst/>
            <a:gdLst/>
            <a:ahLst/>
            <a:cxnLst/>
            <a:rect l="l" t="t" r="r" b="b"/>
            <a:pathLst>
              <a:path w="13324150" h="1214607">
                <a:moveTo>
                  <a:pt x="0" y="0"/>
                </a:moveTo>
                <a:lnTo>
                  <a:pt x="13324150" y="0"/>
                </a:lnTo>
                <a:lnTo>
                  <a:pt x="13324150" y="1214607"/>
                </a:lnTo>
                <a:lnTo>
                  <a:pt x="0" y="1214607"/>
                </a:lnTo>
                <a:lnTo>
                  <a:pt x="0" y="0"/>
                </a:lnTo>
                <a:close/>
              </a:path>
            </a:pathLst>
          </a:custGeom>
          <a:blipFill>
            <a:blip r:embed="rId3"/>
            <a:stretch>
              <a:fillRect t="-2770" r="-1302" b="-2770"/>
            </a:stretch>
          </a:blipFill>
        </p:spPr>
      </p:sp>
      <p:sp>
        <p:nvSpPr>
          <p:cNvPr id="10" name="Freeform 10"/>
          <p:cNvSpPr/>
          <p:nvPr/>
        </p:nvSpPr>
        <p:spPr>
          <a:xfrm>
            <a:off x="9971465" y="5143500"/>
            <a:ext cx="6454589" cy="4356770"/>
          </a:xfrm>
          <a:custGeom>
            <a:avLst/>
            <a:gdLst/>
            <a:ahLst/>
            <a:cxnLst/>
            <a:rect l="l" t="t" r="r" b="b"/>
            <a:pathLst>
              <a:path w="6454589" h="4356770">
                <a:moveTo>
                  <a:pt x="0" y="0"/>
                </a:moveTo>
                <a:lnTo>
                  <a:pt x="6454589" y="0"/>
                </a:lnTo>
                <a:lnTo>
                  <a:pt x="6454589" y="4356770"/>
                </a:lnTo>
                <a:lnTo>
                  <a:pt x="0" y="4356770"/>
                </a:lnTo>
                <a:lnTo>
                  <a:pt x="0" y="0"/>
                </a:lnTo>
                <a:close/>
              </a:path>
            </a:pathLst>
          </a:custGeom>
          <a:blipFill>
            <a:blip r:embed="rId4"/>
            <a:stretch>
              <a:fillRect l="-59" r="-59" b="-4982"/>
            </a:stretch>
          </a:blipFill>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pic>
        <p:nvPicPr>
          <p:cNvPr id="6" name="Picture 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2491092" y="2322157"/>
            <a:ext cx="13305815" cy="7484521"/>
          </a:xfrm>
          <a:prstGeom prst="rect">
            <a:avLst/>
          </a:prstGeom>
        </p:spPr>
      </p:pic>
      <p:sp>
        <p:nvSpPr>
          <p:cNvPr id="7" name="TextBox 7"/>
          <p:cNvSpPr txBox="1"/>
          <p:nvPr/>
        </p:nvSpPr>
        <p:spPr>
          <a:xfrm>
            <a:off x="1028700" y="981075"/>
            <a:ext cx="8259327" cy="1190625"/>
          </a:xfrm>
          <a:prstGeom prst="rect">
            <a:avLst/>
          </a:prstGeom>
        </p:spPr>
        <p:txBody>
          <a:bodyPr lIns="0" tIns="0" rIns="0" bIns="0" rtlCol="0" anchor="t">
            <a:spAutoFit/>
          </a:bodyPr>
          <a:lstStyle/>
          <a:p>
            <a:pPr algn="l">
              <a:lnSpc>
                <a:spcPts val="9000"/>
              </a:lnSpc>
            </a:pPr>
            <a:r>
              <a:rPr lang="en-US" sz="7500" b="1" u="sng">
                <a:solidFill>
                  <a:srgbClr val="5B9BD5"/>
                </a:solidFill>
                <a:latin typeface="Arimo Bold"/>
                <a:ea typeface="Arimo Bold"/>
                <a:cs typeface="Arimo Bold"/>
                <a:sym typeface="Arimo Bold"/>
              </a:rPr>
              <a:t>DEMO VIDEO</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6"/>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Freeform 6"/>
          <p:cNvSpPr/>
          <p:nvPr/>
        </p:nvSpPr>
        <p:spPr>
          <a:xfrm>
            <a:off x="2849309" y="3932845"/>
            <a:ext cx="11301259" cy="5400632"/>
          </a:xfrm>
          <a:custGeom>
            <a:avLst/>
            <a:gdLst/>
            <a:ahLst/>
            <a:cxnLst/>
            <a:rect l="l" t="t" r="r" b="b"/>
            <a:pathLst>
              <a:path w="11301259" h="5400632">
                <a:moveTo>
                  <a:pt x="0" y="0"/>
                </a:moveTo>
                <a:lnTo>
                  <a:pt x="11301259" y="0"/>
                </a:lnTo>
                <a:lnTo>
                  <a:pt x="11301259" y="5400632"/>
                </a:lnTo>
                <a:lnTo>
                  <a:pt x="0" y="5400632"/>
                </a:lnTo>
                <a:lnTo>
                  <a:pt x="0" y="0"/>
                </a:lnTo>
                <a:close/>
              </a:path>
            </a:pathLst>
          </a:custGeom>
          <a:blipFill>
            <a:blip r:embed="rId3"/>
            <a:stretch>
              <a:fillRect l="-43244" r="-43244"/>
            </a:stretch>
          </a:blipFill>
        </p:spPr>
      </p:sp>
      <p:sp>
        <p:nvSpPr>
          <p:cNvPr id="7" name="TextBox 7"/>
          <p:cNvSpPr txBox="1"/>
          <p:nvPr/>
        </p:nvSpPr>
        <p:spPr>
          <a:xfrm>
            <a:off x="1028700" y="981075"/>
            <a:ext cx="8259327" cy="1190625"/>
          </a:xfrm>
          <a:prstGeom prst="rect">
            <a:avLst/>
          </a:prstGeom>
        </p:spPr>
        <p:txBody>
          <a:bodyPr lIns="0" tIns="0" rIns="0" bIns="0" rtlCol="0" anchor="t">
            <a:spAutoFit/>
          </a:bodyPr>
          <a:lstStyle/>
          <a:p>
            <a:pPr algn="l">
              <a:lnSpc>
                <a:spcPts val="9000"/>
              </a:lnSpc>
            </a:pPr>
            <a:r>
              <a:rPr lang="en-US" sz="7500" b="1" u="sng">
                <a:solidFill>
                  <a:srgbClr val="5B9BD5"/>
                </a:solidFill>
                <a:latin typeface="Arimo Bold"/>
                <a:ea typeface="Arimo Bold"/>
                <a:cs typeface="Arimo Bold"/>
                <a:sym typeface="Arimo Bold"/>
              </a:rPr>
              <a:t>Result:-</a:t>
            </a:r>
          </a:p>
        </p:txBody>
      </p:sp>
      <p:sp>
        <p:nvSpPr>
          <p:cNvPr id="8" name="TextBox 8"/>
          <p:cNvSpPr txBox="1"/>
          <p:nvPr/>
        </p:nvSpPr>
        <p:spPr>
          <a:xfrm>
            <a:off x="1028700" y="2637445"/>
            <a:ext cx="13376040" cy="800100"/>
          </a:xfrm>
          <a:prstGeom prst="rect">
            <a:avLst/>
          </a:prstGeom>
        </p:spPr>
        <p:txBody>
          <a:bodyPr lIns="0" tIns="0" rIns="0" bIns="0" rtlCol="0" anchor="t">
            <a:spAutoFit/>
          </a:bodyPr>
          <a:lstStyle/>
          <a:p>
            <a:pPr algn="l">
              <a:lnSpc>
                <a:spcPts val="6120"/>
              </a:lnSpc>
            </a:pPr>
            <a:r>
              <a:rPr lang="en-US" sz="5100">
                <a:solidFill>
                  <a:srgbClr val="5B9BD5"/>
                </a:solidFill>
                <a:latin typeface="Arimo"/>
                <a:ea typeface="Arimo"/>
                <a:cs typeface="Arimo"/>
                <a:sym typeface="Arimo"/>
              </a:rPr>
              <a:t>The output for future predicted price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7" y="2274391"/>
            <a:ext cx="12301984" cy="900112"/>
          </a:xfrm>
          <a:prstGeom prst="rect">
            <a:avLst/>
          </a:prstGeom>
        </p:spPr>
        <p:txBody>
          <a:bodyPr lIns="0" tIns="0" rIns="0" bIns="0" rtlCol="0" anchor="t">
            <a:spAutoFit/>
          </a:bodyPr>
          <a:lstStyle/>
          <a:p>
            <a:pPr algn="l">
              <a:lnSpc>
                <a:spcPts val="6937"/>
              </a:lnSpc>
            </a:pPr>
            <a:r>
              <a:rPr lang="en-US" sz="5562" b="1" u="sng">
                <a:solidFill>
                  <a:srgbClr val="76B9FF"/>
                </a:solidFill>
                <a:latin typeface="Arimo Bold"/>
                <a:ea typeface="Arimo Bold"/>
                <a:cs typeface="Arimo Bold"/>
                <a:sym typeface="Arimo Bold"/>
              </a:rPr>
              <a:t>Testing and Performance Metrics</a:t>
            </a:r>
          </a:p>
        </p:txBody>
      </p:sp>
      <p:sp>
        <p:nvSpPr>
          <p:cNvPr id="7" name="TextBox 7"/>
          <p:cNvSpPr txBox="1"/>
          <p:nvPr/>
        </p:nvSpPr>
        <p:spPr>
          <a:xfrm>
            <a:off x="992238" y="3917751"/>
            <a:ext cx="5150941" cy="936154"/>
          </a:xfrm>
          <a:prstGeom prst="rect">
            <a:avLst/>
          </a:prstGeom>
        </p:spPr>
        <p:txBody>
          <a:bodyPr lIns="0" tIns="0" rIns="0" bIns="0" rtlCol="0" anchor="t">
            <a:spAutoFit/>
          </a:bodyPr>
          <a:lstStyle/>
          <a:p>
            <a:pPr algn="ctr">
              <a:lnSpc>
                <a:spcPts val="7312"/>
              </a:lnSpc>
            </a:pPr>
            <a:r>
              <a:rPr lang="en-US" sz="7312" dirty="0">
                <a:solidFill>
                  <a:srgbClr val="D6E5EF"/>
                </a:solidFill>
                <a:latin typeface="Roboto Slab"/>
                <a:ea typeface="Roboto Slab"/>
                <a:cs typeface="Roboto Slab"/>
                <a:sym typeface="Roboto Slab"/>
              </a:rPr>
              <a:t>80%</a:t>
            </a:r>
          </a:p>
        </p:txBody>
      </p:sp>
      <p:sp>
        <p:nvSpPr>
          <p:cNvPr id="8" name="TextBox 8"/>
          <p:cNvSpPr txBox="1"/>
          <p:nvPr/>
        </p:nvSpPr>
        <p:spPr>
          <a:xfrm>
            <a:off x="1795611" y="5055096"/>
            <a:ext cx="3544044" cy="461962"/>
          </a:xfrm>
          <a:prstGeom prst="rect">
            <a:avLst/>
          </a:prstGeom>
        </p:spPr>
        <p:txBody>
          <a:bodyPr lIns="0" tIns="0" rIns="0" bIns="0" rtlCol="0" anchor="t">
            <a:spAutoFit/>
          </a:bodyPr>
          <a:lstStyle/>
          <a:p>
            <a:pPr algn="ctr">
              <a:lnSpc>
                <a:spcPts val="3437"/>
              </a:lnSpc>
            </a:pPr>
            <a:r>
              <a:rPr lang="en-US" sz="2750">
                <a:solidFill>
                  <a:srgbClr val="D6E5EF"/>
                </a:solidFill>
                <a:latin typeface="Roboto Slab"/>
                <a:ea typeface="Roboto Slab"/>
                <a:cs typeface="Roboto Slab"/>
                <a:sym typeface="Roboto Slab"/>
              </a:rPr>
              <a:t>Accuracy</a:t>
            </a:r>
          </a:p>
        </p:txBody>
      </p:sp>
      <p:sp>
        <p:nvSpPr>
          <p:cNvPr id="9" name="TextBox 9"/>
          <p:cNvSpPr txBox="1"/>
          <p:nvPr/>
        </p:nvSpPr>
        <p:spPr>
          <a:xfrm>
            <a:off x="992238" y="5591919"/>
            <a:ext cx="5150941" cy="1801391"/>
          </a:xfrm>
          <a:prstGeom prst="rect">
            <a:avLst/>
          </a:prstGeom>
        </p:spPr>
        <p:txBody>
          <a:bodyPr lIns="0" tIns="0" rIns="0" bIns="0" rtlCol="0" anchor="t">
            <a:spAutoFit/>
          </a:bodyPr>
          <a:lstStyle/>
          <a:p>
            <a:pPr algn="ctr">
              <a:lnSpc>
                <a:spcPts val="3562"/>
              </a:lnSpc>
            </a:pPr>
            <a:r>
              <a:rPr lang="en-US" sz="2187" dirty="0">
                <a:solidFill>
                  <a:srgbClr val="D6E5EF"/>
                </a:solidFill>
                <a:latin typeface="Roboto"/>
                <a:ea typeface="Roboto"/>
                <a:cs typeface="Roboto"/>
                <a:sym typeface="Roboto"/>
              </a:rPr>
              <a:t>The trained LSTM model achieved an accuracy of 80% on the test dataset, indicating its ability to accurately predict Nifty 50 closing prices.</a:t>
            </a:r>
          </a:p>
        </p:txBody>
      </p:sp>
      <p:sp>
        <p:nvSpPr>
          <p:cNvPr id="10" name="TextBox 10"/>
          <p:cNvSpPr txBox="1"/>
          <p:nvPr/>
        </p:nvSpPr>
        <p:spPr>
          <a:xfrm>
            <a:off x="6568380" y="3917751"/>
            <a:ext cx="5151090" cy="802184"/>
          </a:xfrm>
          <a:prstGeom prst="rect">
            <a:avLst/>
          </a:prstGeom>
        </p:spPr>
        <p:txBody>
          <a:bodyPr lIns="0" tIns="0" rIns="0" bIns="0" rtlCol="0" anchor="t">
            <a:spAutoFit/>
          </a:bodyPr>
          <a:lstStyle/>
          <a:p>
            <a:pPr algn="ctr">
              <a:lnSpc>
                <a:spcPts val="7312"/>
              </a:lnSpc>
            </a:pPr>
            <a:r>
              <a:rPr lang="en-US" sz="7312">
                <a:solidFill>
                  <a:srgbClr val="D6E5EF"/>
                </a:solidFill>
                <a:latin typeface="Roboto Slab"/>
                <a:ea typeface="Roboto Slab"/>
                <a:cs typeface="Roboto Slab"/>
                <a:sym typeface="Roboto Slab"/>
              </a:rPr>
              <a:t>85%</a:t>
            </a:r>
          </a:p>
        </p:txBody>
      </p:sp>
      <p:sp>
        <p:nvSpPr>
          <p:cNvPr id="11" name="TextBox 11"/>
          <p:cNvSpPr txBox="1"/>
          <p:nvPr/>
        </p:nvSpPr>
        <p:spPr>
          <a:xfrm>
            <a:off x="7371904" y="5055096"/>
            <a:ext cx="3544044" cy="461962"/>
          </a:xfrm>
          <a:prstGeom prst="rect">
            <a:avLst/>
          </a:prstGeom>
        </p:spPr>
        <p:txBody>
          <a:bodyPr lIns="0" tIns="0" rIns="0" bIns="0" rtlCol="0" anchor="t">
            <a:spAutoFit/>
          </a:bodyPr>
          <a:lstStyle/>
          <a:p>
            <a:pPr algn="ctr">
              <a:lnSpc>
                <a:spcPts val="3437"/>
              </a:lnSpc>
            </a:pPr>
            <a:r>
              <a:rPr lang="en-US" sz="2750">
                <a:solidFill>
                  <a:srgbClr val="D6E5EF"/>
                </a:solidFill>
                <a:latin typeface="Roboto Slab"/>
                <a:ea typeface="Roboto Slab"/>
                <a:cs typeface="Roboto Slab"/>
                <a:sym typeface="Roboto Slab"/>
              </a:rPr>
              <a:t>Precision</a:t>
            </a:r>
          </a:p>
        </p:txBody>
      </p:sp>
      <p:sp>
        <p:nvSpPr>
          <p:cNvPr id="12" name="TextBox 12"/>
          <p:cNvSpPr txBox="1"/>
          <p:nvPr/>
        </p:nvSpPr>
        <p:spPr>
          <a:xfrm>
            <a:off x="6568380" y="5591919"/>
            <a:ext cx="5151090" cy="2363391"/>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The precision score reached 85%, demonstrating the model's ability to identify true positive predictions, indicating its ability to minimize false positive predictions.</a:t>
            </a:r>
          </a:p>
        </p:txBody>
      </p:sp>
      <p:sp>
        <p:nvSpPr>
          <p:cNvPr id="13" name="TextBox 13"/>
          <p:cNvSpPr txBox="1"/>
          <p:nvPr/>
        </p:nvSpPr>
        <p:spPr>
          <a:xfrm>
            <a:off x="12144672" y="3917751"/>
            <a:ext cx="5150941" cy="802184"/>
          </a:xfrm>
          <a:prstGeom prst="rect">
            <a:avLst/>
          </a:prstGeom>
        </p:spPr>
        <p:txBody>
          <a:bodyPr lIns="0" tIns="0" rIns="0" bIns="0" rtlCol="0" anchor="t">
            <a:spAutoFit/>
          </a:bodyPr>
          <a:lstStyle/>
          <a:p>
            <a:pPr algn="ctr">
              <a:lnSpc>
                <a:spcPts val="7312"/>
              </a:lnSpc>
            </a:pPr>
            <a:r>
              <a:rPr lang="en-US" sz="7312">
                <a:solidFill>
                  <a:srgbClr val="D6E5EF"/>
                </a:solidFill>
                <a:latin typeface="Roboto Slab"/>
                <a:ea typeface="Roboto Slab"/>
                <a:cs typeface="Roboto Slab"/>
                <a:sym typeface="Roboto Slab"/>
              </a:rPr>
              <a:t>90%</a:t>
            </a:r>
          </a:p>
        </p:txBody>
      </p:sp>
      <p:sp>
        <p:nvSpPr>
          <p:cNvPr id="14" name="TextBox 14"/>
          <p:cNvSpPr txBox="1"/>
          <p:nvPr/>
        </p:nvSpPr>
        <p:spPr>
          <a:xfrm>
            <a:off x="12948048" y="5055096"/>
            <a:ext cx="3544044" cy="461962"/>
          </a:xfrm>
          <a:prstGeom prst="rect">
            <a:avLst/>
          </a:prstGeom>
        </p:spPr>
        <p:txBody>
          <a:bodyPr lIns="0" tIns="0" rIns="0" bIns="0" rtlCol="0" anchor="t">
            <a:spAutoFit/>
          </a:bodyPr>
          <a:lstStyle/>
          <a:p>
            <a:pPr algn="ctr">
              <a:lnSpc>
                <a:spcPts val="3437"/>
              </a:lnSpc>
            </a:pPr>
            <a:r>
              <a:rPr lang="en-US" sz="2750">
                <a:solidFill>
                  <a:srgbClr val="D6E5EF"/>
                </a:solidFill>
                <a:latin typeface="Roboto Slab"/>
                <a:ea typeface="Roboto Slab"/>
                <a:cs typeface="Roboto Slab"/>
                <a:sym typeface="Roboto Slab"/>
              </a:rPr>
              <a:t>Recall</a:t>
            </a:r>
          </a:p>
        </p:txBody>
      </p:sp>
      <p:sp>
        <p:nvSpPr>
          <p:cNvPr id="15" name="TextBox 15"/>
          <p:cNvSpPr txBox="1"/>
          <p:nvPr/>
        </p:nvSpPr>
        <p:spPr>
          <a:xfrm>
            <a:off x="12144672" y="5591919"/>
            <a:ext cx="5150941" cy="2363391"/>
          </a:xfrm>
          <a:prstGeom prst="rect">
            <a:avLst/>
          </a:prstGeom>
        </p:spPr>
        <p:txBody>
          <a:bodyPr lIns="0" tIns="0" rIns="0" bIns="0" rtlCol="0" anchor="t">
            <a:spAutoFit/>
          </a:bodyPr>
          <a:lstStyle/>
          <a:p>
            <a:pPr algn="ctr">
              <a:lnSpc>
                <a:spcPts val="3562"/>
              </a:lnSpc>
            </a:pPr>
            <a:r>
              <a:rPr lang="en-US" sz="2187">
                <a:solidFill>
                  <a:srgbClr val="D6E5EF"/>
                </a:solidFill>
                <a:latin typeface="Roboto"/>
                <a:ea typeface="Roboto"/>
                <a:cs typeface="Roboto"/>
                <a:sym typeface="Roboto"/>
              </a:rPr>
              <a:t>The recall score was 80%, showing the model's effectiveness in identifying true positive predictions, meaning it's capable of minimizing false negative predictions.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1449438" y="828870"/>
            <a:ext cx="7088237" cy="800249"/>
          </a:xfrm>
          <a:prstGeom prst="rect">
            <a:avLst/>
          </a:prstGeom>
        </p:spPr>
        <p:txBody>
          <a:bodyPr lIns="0" tIns="0" rIns="0" bIns="0" rtlCol="0" anchor="t">
            <a:spAutoFit/>
          </a:bodyPr>
          <a:lstStyle/>
          <a:p>
            <a:pPr algn="l">
              <a:lnSpc>
                <a:spcPts val="6937"/>
              </a:lnSpc>
            </a:pPr>
            <a:r>
              <a:rPr lang="en-US" sz="6749" b="1" u="sng">
                <a:solidFill>
                  <a:srgbClr val="76B9FF"/>
                </a:solidFill>
                <a:latin typeface="Arimo Bold"/>
                <a:ea typeface="Arimo Bold"/>
                <a:cs typeface="Arimo Bold"/>
                <a:sym typeface="Arimo Bold"/>
              </a:rPr>
              <a:t>Conclusion</a:t>
            </a:r>
          </a:p>
        </p:txBody>
      </p:sp>
      <p:grpSp>
        <p:nvGrpSpPr>
          <p:cNvPr id="7" name="Group 7"/>
          <p:cNvGrpSpPr/>
          <p:nvPr/>
        </p:nvGrpSpPr>
        <p:grpSpPr>
          <a:xfrm>
            <a:off x="2269956" y="2892414"/>
            <a:ext cx="6135835" cy="5085625"/>
            <a:chOff x="0" y="0"/>
            <a:chExt cx="8181113" cy="6780833"/>
          </a:xfrm>
        </p:grpSpPr>
        <p:sp>
          <p:nvSpPr>
            <p:cNvPr id="8" name="Freeform 8"/>
            <p:cNvSpPr/>
            <p:nvPr/>
          </p:nvSpPr>
          <p:spPr>
            <a:xfrm>
              <a:off x="0" y="0"/>
              <a:ext cx="8181086" cy="6780784"/>
            </a:xfrm>
            <a:custGeom>
              <a:avLst/>
              <a:gdLst/>
              <a:ahLst/>
              <a:cxnLst/>
              <a:rect l="l" t="t" r="r" b="b"/>
              <a:pathLst>
                <a:path w="8181086" h="6780784">
                  <a:moveTo>
                    <a:pt x="0" y="62865"/>
                  </a:moveTo>
                  <a:cubicBezTo>
                    <a:pt x="0" y="28194"/>
                    <a:pt x="28194" y="0"/>
                    <a:pt x="62865" y="0"/>
                  </a:cubicBezTo>
                  <a:lnTo>
                    <a:pt x="8118221" y="0"/>
                  </a:lnTo>
                  <a:cubicBezTo>
                    <a:pt x="8153019" y="0"/>
                    <a:pt x="8181086" y="28194"/>
                    <a:pt x="8181086" y="62865"/>
                  </a:cubicBezTo>
                  <a:lnTo>
                    <a:pt x="8181086" y="6717919"/>
                  </a:lnTo>
                  <a:cubicBezTo>
                    <a:pt x="8181086" y="6752717"/>
                    <a:pt x="8152892" y="6780784"/>
                    <a:pt x="8118221" y="6780784"/>
                  </a:cubicBezTo>
                  <a:lnTo>
                    <a:pt x="62865" y="6780784"/>
                  </a:lnTo>
                  <a:cubicBezTo>
                    <a:pt x="28067" y="6780784"/>
                    <a:pt x="0" y="6752589"/>
                    <a:pt x="0" y="6717919"/>
                  </a:cubicBezTo>
                  <a:close/>
                </a:path>
              </a:pathLst>
            </a:custGeom>
            <a:solidFill>
              <a:srgbClr val="3F4652"/>
            </a:solidFill>
          </p:spPr>
        </p:sp>
      </p:grpSp>
      <p:sp>
        <p:nvSpPr>
          <p:cNvPr id="9" name="TextBox 9"/>
          <p:cNvSpPr txBox="1"/>
          <p:nvPr/>
        </p:nvSpPr>
        <p:spPr>
          <a:xfrm>
            <a:off x="2366180" y="2245529"/>
            <a:ext cx="3544044" cy="395287"/>
          </a:xfrm>
          <a:prstGeom prst="rect">
            <a:avLst/>
          </a:prstGeom>
        </p:spPr>
        <p:txBody>
          <a:bodyPr lIns="0" tIns="0" rIns="0" bIns="0" rtlCol="0" anchor="t">
            <a:spAutoFit/>
          </a:bodyPr>
          <a:lstStyle/>
          <a:p>
            <a:pPr algn="l">
              <a:lnSpc>
                <a:spcPts val="3437"/>
              </a:lnSpc>
            </a:pPr>
            <a:r>
              <a:rPr lang="en-US" sz="3500" b="1" u="sng">
                <a:solidFill>
                  <a:srgbClr val="D6E5EF"/>
                </a:solidFill>
                <a:latin typeface="Arimo Bold"/>
                <a:ea typeface="Arimo Bold"/>
                <a:cs typeface="Arimo Bold"/>
                <a:sym typeface="Arimo Bold"/>
              </a:rPr>
              <a:t>Summary</a:t>
            </a:r>
          </a:p>
        </p:txBody>
      </p:sp>
      <p:sp>
        <p:nvSpPr>
          <p:cNvPr id="10" name="TextBox 10"/>
          <p:cNvSpPr txBox="1"/>
          <p:nvPr/>
        </p:nvSpPr>
        <p:spPr>
          <a:xfrm>
            <a:off x="2529334" y="2892876"/>
            <a:ext cx="5700266" cy="5992416"/>
          </a:xfrm>
          <a:prstGeom prst="rect">
            <a:avLst/>
          </a:prstGeom>
        </p:spPr>
        <p:txBody>
          <a:bodyPr lIns="0" tIns="0" rIns="0" bIns="0" rtlCol="0" anchor="t">
            <a:spAutoFit/>
          </a:bodyPr>
          <a:lstStyle/>
          <a:p>
            <a:pPr algn="l">
              <a:lnSpc>
                <a:spcPts val="3562"/>
              </a:lnSpc>
            </a:pPr>
            <a:r>
              <a:rPr lang="en-US" sz="2187" spc="20">
                <a:solidFill>
                  <a:srgbClr val="D6E5EF"/>
                </a:solidFill>
                <a:latin typeface="TT Rounds Condensed"/>
                <a:ea typeface="TT Rounds Condensed"/>
                <a:cs typeface="TT Rounds Condensed"/>
                <a:sym typeface="TT Rounds Condensed"/>
              </a:rPr>
              <a:t>This project successfully implemented an LSTM model to predict Nifty 50 closing prices. The model achieved high accuracy, precision, and recall on the test dataset, demonstrating its effectiveness in capturing market trends. This research highlights the potential of LSTMs in financial markets, offering investors valuable insights for informed decision-making.</a:t>
            </a:r>
          </a:p>
        </p:txBody>
      </p:sp>
      <p:grpSp>
        <p:nvGrpSpPr>
          <p:cNvPr id="11" name="Group 11"/>
          <p:cNvGrpSpPr/>
          <p:nvPr/>
        </p:nvGrpSpPr>
        <p:grpSpPr>
          <a:xfrm>
            <a:off x="10605754" y="2892412"/>
            <a:ext cx="6135835" cy="4989911"/>
            <a:chOff x="0" y="0"/>
            <a:chExt cx="8181113" cy="6653215"/>
          </a:xfrm>
        </p:grpSpPr>
        <p:sp>
          <p:nvSpPr>
            <p:cNvPr id="12" name="Freeform 12"/>
            <p:cNvSpPr/>
            <p:nvPr/>
          </p:nvSpPr>
          <p:spPr>
            <a:xfrm>
              <a:off x="0" y="0"/>
              <a:ext cx="8181086" cy="6653149"/>
            </a:xfrm>
            <a:custGeom>
              <a:avLst/>
              <a:gdLst/>
              <a:ahLst/>
              <a:cxnLst/>
              <a:rect l="l" t="t" r="r" b="b"/>
              <a:pathLst>
                <a:path w="8181086" h="6653149">
                  <a:moveTo>
                    <a:pt x="0" y="61722"/>
                  </a:moveTo>
                  <a:cubicBezTo>
                    <a:pt x="0" y="27686"/>
                    <a:pt x="27686" y="0"/>
                    <a:pt x="61722" y="0"/>
                  </a:cubicBezTo>
                  <a:lnTo>
                    <a:pt x="8119364" y="0"/>
                  </a:lnTo>
                  <a:cubicBezTo>
                    <a:pt x="8153400" y="0"/>
                    <a:pt x="8181086" y="27686"/>
                    <a:pt x="8181086" y="61722"/>
                  </a:cubicBezTo>
                  <a:lnTo>
                    <a:pt x="8181086" y="6591427"/>
                  </a:lnTo>
                  <a:cubicBezTo>
                    <a:pt x="8181086" y="6625463"/>
                    <a:pt x="8153400" y="6653149"/>
                    <a:pt x="8119364" y="6653149"/>
                  </a:cubicBezTo>
                  <a:lnTo>
                    <a:pt x="61722" y="6653149"/>
                  </a:lnTo>
                  <a:cubicBezTo>
                    <a:pt x="27686" y="6653149"/>
                    <a:pt x="0" y="6625463"/>
                    <a:pt x="0" y="6591427"/>
                  </a:cubicBezTo>
                  <a:close/>
                </a:path>
              </a:pathLst>
            </a:custGeom>
            <a:solidFill>
              <a:srgbClr val="3F4652"/>
            </a:solidFill>
          </p:spPr>
        </p:sp>
      </p:grpSp>
      <p:sp>
        <p:nvSpPr>
          <p:cNvPr id="13" name="TextBox 13"/>
          <p:cNvSpPr txBox="1"/>
          <p:nvPr/>
        </p:nvSpPr>
        <p:spPr>
          <a:xfrm>
            <a:off x="10605754" y="2223894"/>
            <a:ext cx="3544044" cy="376237"/>
          </a:xfrm>
          <a:prstGeom prst="rect">
            <a:avLst/>
          </a:prstGeom>
        </p:spPr>
        <p:txBody>
          <a:bodyPr lIns="0" tIns="0" rIns="0" bIns="0" rtlCol="0" anchor="t">
            <a:spAutoFit/>
          </a:bodyPr>
          <a:lstStyle/>
          <a:p>
            <a:pPr algn="l">
              <a:lnSpc>
                <a:spcPts val="3437"/>
              </a:lnSpc>
            </a:pPr>
            <a:r>
              <a:rPr lang="en-US" sz="3500" b="1" u="sng">
                <a:solidFill>
                  <a:srgbClr val="D6E5EF"/>
                </a:solidFill>
                <a:latin typeface="Roboto Slab Bold"/>
                <a:ea typeface="Roboto Slab Bold"/>
                <a:cs typeface="Roboto Slab Bold"/>
                <a:sym typeface="Roboto Slab Bold"/>
              </a:rPr>
              <a:t>Future Work</a:t>
            </a:r>
          </a:p>
        </p:txBody>
      </p:sp>
      <p:sp>
        <p:nvSpPr>
          <p:cNvPr id="14" name="TextBox 14"/>
          <p:cNvSpPr txBox="1"/>
          <p:nvPr/>
        </p:nvSpPr>
        <p:spPr>
          <a:xfrm>
            <a:off x="10954400" y="2892876"/>
            <a:ext cx="5063644" cy="5085161"/>
          </a:xfrm>
          <a:prstGeom prst="rect">
            <a:avLst/>
          </a:prstGeom>
        </p:spPr>
        <p:txBody>
          <a:bodyPr lIns="0" tIns="0" rIns="0" bIns="0" rtlCol="0" anchor="t">
            <a:spAutoFit/>
          </a:bodyPr>
          <a:lstStyle/>
          <a:p>
            <a:pPr algn="l">
              <a:lnSpc>
                <a:spcPts val="3562"/>
              </a:lnSpc>
            </a:pPr>
            <a:r>
              <a:rPr lang="en-US" sz="2187" spc="20">
                <a:solidFill>
                  <a:srgbClr val="D6E5EF"/>
                </a:solidFill>
                <a:latin typeface="TT Rounds Condensed"/>
                <a:ea typeface="TT Rounds Condensed"/>
                <a:cs typeface="TT Rounds Condensed"/>
                <a:sym typeface="TT Rounds Condensed"/>
              </a:rPr>
              <a:t>Further exploration of the model's capabilities will involve extending it to predict closing prices for other stocks or indices. We will also investigate incorporating external factors such as news sentiment analysis, macroeconomic indicators, and market events to enhance the model's accuracy and predictive power.</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873675" y="3916794"/>
            <a:ext cx="7543703" cy="1390650"/>
          </a:xfrm>
          <a:prstGeom prst="rect">
            <a:avLst/>
          </a:prstGeom>
        </p:spPr>
        <p:txBody>
          <a:bodyPr lIns="0" tIns="0" rIns="0" bIns="0" rtlCol="0" anchor="t">
            <a:spAutoFit/>
          </a:bodyPr>
          <a:lstStyle/>
          <a:p>
            <a:pPr algn="l">
              <a:lnSpc>
                <a:spcPts val="10799"/>
              </a:lnSpc>
            </a:pPr>
            <a:r>
              <a:rPr lang="en-US" sz="8999" b="1" u="sng">
                <a:solidFill>
                  <a:srgbClr val="5B9BD5"/>
                </a:solidFill>
                <a:latin typeface="Arimo Bold"/>
                <a:ea typeface="Arimo Bold"/>
                <a:cs typeface="Arimo Bold"/>
                <a:sym typeface="Arimo Bold"/>
              </a:rPr>
              <a:t>Thank</a:t>
            </a:r>
            <a:r>
              <a:rPr lang="en-US" sz="8999" b="1">
                <a:solidFill>
                  <a:srgbClr val="5B9BD5"/>
                </a:solidFill>
                <a:latin typeface="Arimo Bold"/>
                <a:ea typeface="Arimo Bold"/>
                <a:cs typeface="Arimo Bold"/>
                <a:sym typeface="Arimo Bold"/>
              </a:rPr>
              <a:t>  </a:t>
            </a:r>
            <a:r>
              <a:rPr lang="en-US" sz="8999" b="1" u="sng">
                <a:solidFill>
                  <a:srgbClr val="5B9BD5"/>
                </a:solidFill>
                <a:latin typeface="Arimo Bold"/>
                <a:ea typeface="Arimo Bold"/>
                <a:cs typeface="Arimo Bold"/>
                <a:sym typeface="Arimo Bold"/>
              </a:rPr>
              <a:t>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992237" y="1385841"/>
            <a:ext cx="10658425" cy="938213"/>
          </a:xfrm>
          <a:prstGeom prst="rect">
            <a:avLst/>
          </a:prstGeom>
        </p:spPr>
        <p:txBody>
          <a:bodyPr lIns="0" tIns="0" rIns="0" bIns="0" rtlCol="0" anchor="t">
            <a:spAutoFit/>
          </a:bodyPr>
          <a:lstStyle/>
          <a:p>
            <a:pPr algn="l">
              <a:lnSpc>
                <a:spcPts val="6937"/>
              </a:lnSpc>
            </a:pPr>
            <a:r>
              <a:rPr lang="en-US" sz="6749">
                <a:solidFill>
                  <a:srgbClr val="76B9FF"/>
                </a:solidFill>
                <a:latin typeface="Arimo"/>
                <a:ea typeface="Arimo"/>
                <a:cs typeface="Arimo"/>
                <a:sym typeface="Arimo"/>
              </a:rPr>
              <a:t>Introduction to the Project:-</a:t>
            </a:r>
          </a:p>
        </p:txBody>
      </p:sp>
      <p:sp>
        <p:nvSpPr>
          <p:cNvPr id="7" name="TextBox 7"/>
          <p:cNvSpPr txBox="1"/>
          <p:nvPr/>
        </p:nvSpPr>
        <p:spPr>
          <a:xfrm>
            <a:off x="992238" y="3788799"/>
            <a:ext cx="3544044" cy="328612"/>
          </a:xfrm>
          <a:prstGeom prst="rect">
            <a:avLst/>
          </a:prstGeom>
        </p:spPr>
        <p:txBody>
          <a:bodyPr lIns="0" tIns="0" rIns="0" bIns="0" rtlCol="0" anchor="t">
            <a:spAutoFit/>
          </a:bodyPr>
          <a:lstStyle/>
          <a:p>
            <a:pPr algn="l">
              <a:lnSpc>
                <a:spcPts val="3437"/>
              </a:lnSpc>
            </a:pPr>
            <a:r>
              <a:rPr lang="en-US" sz="4000" u="sng">
                <a:solidFill>
                  <a:srgbClr val="76B9FF"/>
                </a:solidFill>
                <a:latin typeface="Arimo"/>
                <a:ea typeface="Arimo"/>
                <a:cs typeface="Arimo"/>
                <a:sym typeface="Arimo"/>
              </a:rPr>
              <a:t>Motivation</a:t>
            </a:r>
          </a:p>
        </p:txBody>
      </p:sp>
      <p:sp>
        <p:nvSpPr>
          <p:cNvPr id="8" name="TextBox 8"/>
          <p:cNvSpPr txBox="1"/>
          <p:nvPr/>
        </p:nvSpPr>
        <p:spPr>
          <a:xfrm>
            <a:off x="992238" y="4531666"/>
            <a:ext cx="7805886" cy="2778919"/>
          </a:xfrm>
          <a:prstGeom prst="rect">
            <a:avLst/>
          </a:prstGeom>
        </p:spPr>
        <p:txBody>
          <a:bodyPr lIns="0" tIns="0" rIns="0" bIns="0" rtlCol="0" anchor="t">
            <a:spAutoFit/>
          </a:bodyPr>
          <a:lstStyle/>
          <a:p>
            <a:pPr algn="l">
              <a:lnSpc>
                <a:spcPts val="3562"/>
              </a:lnSpc>
            </a:pPr>
            <a:r>
              <a:rPr lang="en-US" sz="2499" spc="23">
                <a:solidFill>
                  <a:srgbClr val="D6E5EF"/>
                </a:solidFill>
                <a:latin typeface="TT Rounds Condensed"/>
                <a:ea typeface="TT Rounds Condensed"/>
                <a:cs typeface="TT Rounds Condensed"/>
                <a:sym typeface="TT Rounds Condensed"/>
              </a:rPr>
              <a:t>The Nifty 50 index is a crucial benchmark for the Indian stock market, influencing investor decisions. Accurate prediction of its closing prices can offer a valuable advantage in financial markets. This project aims to develop a robust predictive model using LSTM, a leading neural network architecture, to achieve this goal.</a:t>
            </a:r>
          </a:p>
        </p:txBody>
      </p:sp>
      <p:sp>
        <p:nvSpPr>
          <p:cNvPr id="9" name="TextBox 9"/>
          <p:cNvSpPr txBox="1"/>
          <p:nvPr/>
        </p:nvSpPr>
        <p:spPr>
          <a:xfrm>
            <a:off x="9499401" y="3781298"/>
            <a:ext cx="3544044" cy="328612"/>
          </a:xfrm>
          <a:prstGeom prst="rect">
            <a:avLst/>
          </a:prstGeom>
        </p:spPr>
        <p:txBody>
          <a:bodyPr lIns="0" tIns="0" rIns="0" bIns="0" rtlCol="0" anchor="t">
            <a:spAutoFit/>
          </a:bodyPr>
          <a:lstStyle/>
          <a:p>
            <a:pPr algn="l">
              <a:lnSpc>
                <a:spcPts val="3437"/>
              </a:lnSpc>
            </a:pPr>
            <a:r>
              <a:rPr lang="en-US" sz="4000" u="sng">
                <a:solidFill>
                  <a:srgbClr val="76B9FF"/>
                </a:solidFill>
                <a:latin typeface="Arimo"/>
                <a:ea typeface="Arimo"/>
                <a:cs typeface="Arimo"/>
                <a:sym typeface="Arimo"/>
              </a:rPr>
              <a:t>Objective</a:t>
            </a:r>
          </a:p>
        </p:txBody>
      </p:sp>
      <p:sp>
        <p:nvSpPr>
          <p:cNvPr id="10" name="TextBox 10"/>
          <p:cNvSpPr txBox="1"/>
          <p:nvPr/>
        </p:nvSpPr>
        <p:spPr>
          <a:xfrm>
            <a:off x="9499401" y="4546698"/>
            <a:ext cx="7805886" cy="2325291"/>
          </a:xfrm>
          <a:prstGeom prst="rect">
            <a:avLst/>
          </a:prstGeom>
        </p:spPr>
        <p:txBody>
          <a:bodyPr lIns="0" tIns="0" rIns="0" bIns="0" rtlCol="0" anchor="t">
            <a:spAutoFit/>
          </a:bodyPr>
          <a:lstStyle/>
          <a:p>
            <a:pPr algn="l">
              <a:lnSpc>
                <a:spcPts val="3562"/>
              </a:lnSpc>
            </a:pPr>
            <a:r>
              <a:rPr lang="en-US" sz="2499">
                <a:solidFill>
                  <a:srgbClr val="D6E5EF"/>
                </a:solidFill>
                <a:latin typeface="Roboto"/>
                <a:ea typeface="Roboto"/>
                <a:cs typeface="Roboto"/>
                <a:sym typeface="Roboto"/>
              </a:rPr>
              <a:t>The project seeks to develop an LSTM-based model to predict Nifty 50 closing prices. This model will leverage historical data and analyze patterns to forecast future market trends. This could provide investors with valuable insights for informed decision-making.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885825" y="1122312"/>
            <a:ext cx="9057234" cy="795337"/>
          </a:xfrm>
          <a:prstGeom prst="rect">
            <a:avLst/>
          </a:prstGeom>
        </p:spPr>
        <p:txBody>
          <a:bodyPr lIns="0" tIns="0" rIns="0" bIns="0" rtlCol="0" anchor="t">
            <a:spAutoFit/>
          </a:bodyPr>
          <a:lstStyle/>
          <a:p>
            <a:pPr algn="l">
              <a:lnSpc>
                <a:spcPts val="6187"/>
              </a:lnSpc>
            </a:pPr>
            <a:r>
              <a:rPr lang="en-US" sz="4937" u="sng">
                <a:solidFill>
                  <a:srgbClr val="76B9FF"/>
                </a:solidFill>
                <a:latin typeface="Arimo"/>
                <a:ea typeface="Arimo"/>
                <a:cs typeface="Arimo"/>
                <a:sym typeface="Arimo"/>
              </a:rPr>
              <a:t>Overview of the Nifty 50 Index</a:t>
            </a:r>
          </a:p>
        </p:txBody>
      </p:sp>
      <p:grpSp>
        <p:nvGrpSpPr>
          <p:cNvPr id="8" name="Group 8"/>
          <p:cNvGrpSpPr/>
          <p:nvPr/>
        </p:nvGrpSpPr>
        <p:grpSpPr>
          <a:xfrm>
            <a:off x="885825" y="2625329"/>
            <a:ext cx="569416" cy="569416"/>
            <a:chOff x="0" y="0"/>
            <a:chExt cx="759222" cy="759222"/>
          </a:xfrm>
        </p:grpSpPr>
        <p:sp>
          <p:nvSpPr>
            <p:cNvPr id="9" name="Freeform 9"/>
            <p:cNvSpPr/>
            <p:nvPr/>
          </p:nvSpPr>
          <p:spPr>
            <a:xfrm>
              <a:off x="0" y="0"/>
              <a:ext cx="759333" cy="759333"/>
            </a:xfrm>
            <a:custGeom>
              <a:avLst/>
              <a:gdLst/>
              <a:ahLst/>
              <a:cxnLst/>
              <a:rect l="l" t="t" r="r" b="b"/>
              <a:pathLst>
                <a:path w="759333" h="759333">
                  <a:moveTo>
                    <a:pt x="0" y="50673"/>
                  </a:moveTo>
                  <a:cubicBezTo>
                    <a:pt x="0" y="22606"/>
                    <a:pt x="22606" y="0"/>
                    <a:pt x="50673" y="0"/>
                  </a:cubicBezTo>
                  <a:lnTo>
                    <a:pt x="708660" y="0"/>
                  </a:lnTo>
                  <a:cubicBezTo>
                    <a:pt x="736600" y="0"/>
                    <a:pt x="759333" y="22606"/>
                    <a:pt x="759333" y="50673"/>
                  </a:cubicBezTo>
                  <a:lnTo>
                    <a:pt x="759333" y="708660"/>
                  </a:lnTo>
                  <a:cubicBezTo>
                    <a:pt x="759333" y="736600"/>
                    <a:pt x="736727" y="759333"/>
                    <a:pt x="708660" y="759333"/>
                  </a:cubicBezTo>
                  <a:lnTo>
                    <a:pt x="50673" y="759333"/>
                  </a:lnTo>
                  <a:cubicBezTo>
                    <a:pt x="22606" y="759206"/>
                    <a:pt x="0" y="736600"/>
                    <a:pt x="0" y="708660"/>
                  </a:cubicBezTo>
                  <a:close/>
                </a:path>
              </a:pathLst>
            </a:custGeom>
            <a:solidFill>
              <a:srgbClr val="3F4652"/>
            </a:solidFill>
          </p:spPr>
        </p:sp>
      </p:grpSp>
      <p:sp>
        <p:nvSpPr>
          <p:cNvPr id="10" name="TextBox 10"/>
          <p:cNvSpPr txBox="1"/>
          <p:nvPr/>
        </p:nvSpPr>
        <p:spPr>
          <a:xfrm>
            <a:off x="1092250" y="2767756"/>
            <a:ext cx="156567" cy="332035"/>
          </a:xfrm>
          <a:prstGeom prst="rect">
            <a:avLst/>
          </a:prstGeom>
        </p:spPr>
        <p:txBody>
          <a:bodyPr lIns="0" tIns="0" rIns="0" bIns="0" rtlCol="0" anchor="t">
            <a:spAutoFit/>
          </a:bodyPr>
          <a:lstStyle/>
          <a:p>
            <a:pPr algn="ctr">
              <a:lnSpc>
                <a:spcPts val="2937"/>
              </a:lnSpc>
            </a:pPr>
            <a:r>
              <a:rPr lang="en-US" sz="2937">
                <a:solidFill>
                  <a:srgbClr val="D6E5EF"/>
                </a:solidFill>
                <a:latin typeface="Roboto Slab"/>
                <a:ea typeface="Roboto Slab"/>
                <a:cs typeface="Roboto Slab"/>
                <a:sym typeface="Roboto Slab"/>
              </a:rPr>
              <a:t>1</a:t>
            </a:r>
          </a:p>
        </p:txBody>
      </p:sp>
      <p:sp>
        <p:nvSpPr>
          <p:cNvPr id="11" name="TextBox 11"/>
          <p:cNvSpPr txBox="1"/>
          <p:nvPr/>
        </p:nvSpPr>
        <p:spPr>
          <a:xfrm>
            <a:off x="1708249" y="2615804"/>
            <a:ext cx="3164086" cy="404961"/>
          </a:xfrm>
          <a:prstGeom prst="rect">
            <a:avLst/>
          </a:prstGeom>
        </p:spPr>
        <p:txBody>
          <a:bodyPr lIns="0" tIns="0" rIns="0" bIns="0" rtlCol="0" anchor="t">
            <a:spAutoFit/>
          </a:bodyPr>
          <a:lstStyle/>
          <a:p>
            <a:pPr algn="l">
              <a:lnSpc>
                <a:spcPts val="3062"/>
              </a:lnSpc>
            </a:pPr>
            <a:r>
              <a:rPr lang="en-US" sz="2437" b="1" u="sng">
                <a:solidFill>
                  <a:srgbClr val="D6E5EF"/>
                </a:solidFill>
                <a:latin typeface="Roboto Slab Bold"/>
                <a:ea typeface="Roboto Slab Bold"/>
                <a:cs typeface="Roboto Slab Bold"/>
                <a:sym typeface="Roboto Slab Bold"/>
              </a:rPr>
              <a:t>Composition</a:t>
            </a:r>
          </a:p>
        </p:txBody>
      </p:sp>
      <p:sp>
        <p:nvSpPr>
          <p:cNvPr id="12" name="TextBox 12"/>
          <p:cNvSpPr txBox="1"/>
          <p:nvPr/>
        </p:nvSpPr>
        <p:spPr>
          <a:xfrm>
            <a:off x="1708249" y="3077319"/>
            <a:ext cx="3880248" cy="3334941"/>
          </a:xfrm>
          <a:prstGeom prst="rect">
            <a:avLst/>
          </a:prstGeom>
        </p:spPr>
        <p:txBody>
          <a:bodyPr lIns="0" tIns="0" rIns="0" bIns="0" rtlCol="0" anchor="t">
            <a:spAutoFit/>
          </a:bodyPr>
          <a:lstStyle/>
          <a:p>
            <a:pPr algn="l">
              <a:lnSpc>
                <a:spcPts val="3187"/>
              </a:lnSpc>
            </a:pPr>
            <a:r>
              <a:rPr lang="en-US" sz="1937">
                <a:solidFill>
                  <a:srgbClr val="D6E5EF"/>
                </a:solidFill>
                <a:latin typeface="Roboto"/>
                <a:ea typeface="Roboto"/>
                <a:cs typeface="Roboto"/>
                <a:sym typeface="Roboto"/>
              </a:rPr>
              <a:t>The Nifty 50 index comprises the 50 largest and most actively traded companies listed on the National Stock Exchange of India (NSE). These companies represent various sectors, including financials, energy, technology, and consumer goods.</a:t>
            </a:r>
          </a:p>
        </p:txBody>
      </p:sp>
      <p:grpSp>
        <p:nvGrpSpPr>
          <p:cNvPr id="13" name="Group 13"/>
          <p:cNvGrpSpPr/>
          <p:nvPr/>
        </p:nvGrpSpPr>
        <p:grpSpPr>
          <a:xfrm>
            <a:off x="5841504" y="2625329"/>
            <a:ext cx="569416" cy="569416"/>
            <a:chOff x="0" y="0"/>
            <a:chExt cx="759222" cy="759222"/>
          </a:xfrm>
        </p:grpSpPr>
        <p:sp>
          <p:nvSpPr>
            <p:cNvPr id="14" name="Freeform 14"/>
            <p:cNvSpPr/>
            <p:nvPr/>
          </p:nvSpPr>
          <p:spPr>
            <a:xfrm>
              <a:off x="0" y="0"/>
              <a:ext cx="759333" cy="759333"/>
            </a:xfrm>
            <a:custGeom>
              <a:avLst/>
              <a:gdLst/>
              <a:ahLst/>
              <a:cxnLst/>
              <a:rect l="l" t="t" r="r" b="b"/>
              <a:pathLst>
                <a:path w="759333" h="759333">
                  <a:moveTo>
                    <a:pt x="0" y="50673"/>
                  </a:moveTo>
                  <a:cubicBezTo>
                    <a:pt x="0" y="22606"/>
                    <a:pt x="22606" y="0"/>
                    <a:pt x="50673" y="0"/>
                  </a:cubicBezTo>
                  <a:lnTo>
                    <a:pt x="708660" y="0"/>
                  </a:lnTo>
                  <a:cubicBezTo>
                    <a:pt x="736600" y="0"/>
                    <a:pt x="759333" y="22606"/>
                    <a:pt x="759333" y="50673"/>
                  </a:cubicBezTo>
                  <a:lnTo>
                    <a:pt x="759333" y="708660"/>
                  </a:lnTo>
                  <a:cubicBezTo>
                    <a:pt x="759333" y="736600"/>
                    <a:pt x="736727" y="759333"/>
                    <a:pt x="708660" y="759333"/>
                  </a:cubicBezTo>
                  <a:lnTo>
                    <a:pt x="50673" y="759333"/>
                  </a:lnTo>
                  <a:cubicBezTo>
                    <a:pt x="22606" y="759206"/>
                    <a:pt x="0" y="736600"/>
                    <a:pt x="0" y="708660"/>
                  </a:cubicBezTo>
                  <a:close/>
                </a:path>
              </a:pathLst>
            </a:custGeom>
            <a:solidFill>
              <a:srgbClr val="3F4652"/>
            </a:solidFill>
          </p:spPr>
        </p:sp>
      </p:grpSp>
      <p:sp>
        <p:nvSpPr>
          <p:cNvPr id="15" name="TextBox 15"/>
          <p:cNvSpPr txBox="1"/>
          <p:nvPr/>
        </p:nvSpPr>
        <p:spPr>
          <a:xfrm>
            <a:off x="6021289" y="2767756"/>
            <a:ext cx="209699" cy="332035"/>
          </a:xfrm>
          <a:prstGeom prst="rect">
            <a:avLst/>
          </a:prstGeom>
        </p:spPr>
        <p:txBody>
          <a:bodyPr lIns="0" tIns="0" rIns="0" bIns="0" rtlCol="0" anchor="t">
            <a:spAutoFit/>
          </a:bodyPr>
          <a:lstStyle/>
          <a:p>
            <a:pPr algn="ctr">
              <a:lnSpc>
                <a:spcPts val="2937"/>
              </a:lnSpc>
            </a:pPr>
            <a:r>
              <a:rPr lang="en-US" sz="2937">
                <a:solidFill>
                  <a:srgbClr val="D6E5EF"/>
                </a:solidFill>
                <a:latin typeface="Roboto Slab"/>
                <a:ea typeface="Roboto Slab"/>
                <a:cs typeface="Roboto Slab"/>
                <a:sym typeface="Roboto Slab"/>
              </a:rPr>
              <a:t>2</a:t>
            </a:r>
          </a:p>
        </p:txBody>
      </p:sp>
      <p:sp>
        <p:nvSpPr>
          <p:cNvPr id="16" name="TextBox 16"/>
          <p:cNvSpPr txBox="1"/>
          <p:nvPr/>
        </p:nvSpPr>
        <p:spPr>
          <a:xfrm>
            <a:off x="6663929" y="2615804"/>
            <a:ext cx="3164086" cy="404961"/>
          </a:xfrm>
          <a:prstGeom prst="rect">
            <a:avLst/>
          </a:prstGeom>
        </p:spPr>
        <p:txBody>
          <a:bodyPr lIns="0" tIns="0" rIns="0" bIns="0" rtlCol="0" anchor="t">
            <a:spAutoFit/>
          </a:bodyPr>
          <a:lstStyle/>
          <a:p>
            <a:pPr algn="l">
              <a:lnSpc>
                <a:spcPts val="3062"/>
              </a:lnSpc>
            </a:pPr>
            <a:r>
              <a:rPr lang="en-US" sz="2437">
                <a:solidFill>
                  <a:srgbClr val="D6E5EF"/>
                </a:solidFill>
                <a:latin typeface="Roboto Slab"/>
                <a:ea typeface="Roboto Slab"/>
                <a:cs typeface="Roboto Slab"/>
                <a:sym typeface="Roboto Slab"/>
              </a:rPr>
              <a:t> </a:t>
            </a:r>
            <a:r>
              <a:rPr lang="en-US" sz="2437" b="1" u="sng">
                <a:solidFill>
                  <a:srgbClr val="D6E5EF"/>
                </a:solidFill>
                <a:latin typeface="Roboto Slab Bold"/>
                <a:ea typeface="Roboto Slab Bold"/>
                <a:cs typeface="Roboto Slab Bold"/>
                <a:sym typeface="Roboto Slab Bold"/>
              </a:rPr>
              <a:t>Significance</a:t>
            </a:r>
          </a:p>
        </p:txBody>
      </p:sp>
      <p:sp>
        <p:nvSpPr>
          <p:cNvPr id="17" name="TextBox 17"/>
          <p:cNvSpPr txBox="1"/>
          <p:nvPr/>
        </p:nvSpPr>
        <p:spPr>
          <a:xfrm>
            <a:off x="6663929" y="3077319"/>
            <a:ext cx="3880248" cy="2929979"/>
          </a:xfrm>
          <a:prstGeom prst="rect">
            <a:avLst/>
          </a:prstGeom>
        </p:spPr>
        <p:txBody>
          <a:bodyPr lIns="0" tIns="0" rIns="0" bIns="0" rtlCol="0" anchor="t">
            <a:spAutoFit/>
          </a:bodyPr>
          <a:lstStyle/>
          <a:p>
            <a:pPr algn="l">
              <a:lnSpc>
                <a:spcPts val="3187"/>
              </a:lnSpc>
            </a:pPr>
            <a:r>
              <a:rPr lang="en-US" sz="1937">
                <a:solidFill>
                  <a:srgbClr val="D6E5EF"/>
                </a:solidFill>
                <a:latin typeface="Roboto"/>
                <a:ea typeface="Roboto"/>
                <a:cs typeface="Roboto"/>
                <a:sym typeface="Roboto"/>
              </a:rPr>
              <a:t>The index serves as a proxy for the overall Indian stock market performance and is widely followed by investors and market analysts. It plays a crucial role in shaping investment strategies and understanding market trends.</a:t>
            </a:r>
          </a:p>
        </p:txBody>
      </p:sp>
      <p:grpSp>
        <p:nvGrpSpPr>
          <p:cNvPr id="18" name="Group 18"/>
          <p:cNvGrpSpPr/>
          <p:nvPr/>
        </p:nvGrpSpPr>
        <p:grpSpPr>
          <a:xfrm>
            <a:off x="885825" y="6949976"/>
            <a:ext cx="569416" cy="569416"/>
            <a:chOff x="0" y="0"/>
            <a:chExt cx="759222" cy="759222"/>
          </a:xfrm>
        </p:grpSpPr>
        <p:sp>
          <p:nvSpPr>
            <p:cNvPr id="19" name="Freeform 19"/>
            <p:cNvSpPr/>
            <p:nvPr/>
          </p:nvSpPr>
          <p:spPr>
            <a:xfrm>
              <a:off x="0" y="0"/>
              <a:ext cx="759333" cy="759333"/>
            </a:xfrm>
            <a:custGeom>
              <a:avLst/>
              <a:gdLst/>
              <a:ahLst/>
              <a:cxnLst/>
              <a:rect l="l" t="t" r="r" b="b"/>
              <a:pathLst>
                <a:path w="759333" h="759333">
                  <a:moveTo>
                    <a:pt x="0" y="50673"/>
                  </a:moveTo>
                  <a:cubicBezTo>
                    <a:pt x="0" y="22606"/>
                    <a:pt x="22606" y="0"/>
                    <a:pt x="50673" y="0"/>
                  </a:cubicBezTo>
                  <a:lnTo>
                    <a:pt x="708660" y="0"/>
                  </a:lnTo>
                  <a:cubicBezTo>
                    <a:pt x="736600" y="0"/>
                    <a:pt x="759333" y="22606"/>
                    <a:pt x="759333" y="50673"/>
                  </a:cubicBezTo>
                  <a:lnTo>
                    <a:pt x="759333" y="708660"/>
                  </a:lnTo>
                  <a:cubicBezTo>
                    <a:pt x="759333" y="736600"/>
                    <a:pt x="736727" y="759333"/>
                    <a:pt x="708660" y="759333"/>
                  </a:cubicBezTo>
                  <a:lnTo>
                    <a:pt x="50673" y="759333"/>
                  </a:lnTo>
                  <a:cubicBezTo>
                    <a:pt x="22606" y="759206"/>
                    <a:pt x="0" y="736600"/>
                    <a:pt x="0" y="708660"/>
                  </a:cubicBezTo>
                  <a:close/>
                </a:path>
              </a:pathLst>
            </a:custGeom>
            <a:solidFill>
              <a:srgbClr val="3F4652"/>
            </a:solidFill>
          </p:spPr>
        </p:sp>
      </p:grpSp>
      <p:sp>
        <p:nvSpPr>
          <p:cNvPr id="20" name="TextBox 20"/>
          <p:cNvSpPr txBox="1"/>
          <p:nvPr/>
        </p:nvSpPr>
        <p:spPr>
          <a:xfrm>
            <a:off x="1067991" y="7092404"/>
            <a:ext cx="205085" cy="332035"/>
          </a:xfrm>
          <a:prstGeom prst="rect">
            <a:avLst/>
          </a:prstGeom>
        </p:spPr>
        <p:txBody>
          <a:bodyPr lIns="0" tIns="0" rIns="0" bIns="0" rtlCol="0" anchor="t">
            <a:spAutoFit/>
          </a:bodyPr>
          <a:lstStyle/>
          <a:p>
            <a:pPr algn="ctr">
              <a:lnSpc>
                <a:spcPts val="2937"/>
              </a:lnSpc>
            </a:pPr>
            <a:r>
              <a:rPr lang="en-US" sz="2937">
                <a:solidFill>
                  <a:srgbClr val="D6E5EF"/>
                </a:solidFill>
                <a:latin typeface="Roboto Slab"/>
                <a:ea typeface="Roboto Slab"/>
                <a:cs typeface="Roboto Slab"/>
                <a:sym typeface="Roboto Slab"/>
              </a:rPr>
              <a:t>3</a:t>
            </a:r>
          </a:p>
        </p:txBody>
      </p:sp>
      <p:sp>
        <p:nvSpPr>
          <p:cNvPr id="21" name="TextBox 21"/>
          <p:cNvSpPr txBox="1"/>
          <p:nvPr/>
        </p:nvSpPr>
        <p:spPr>
          <a:xfrm>
            <a:off x="1708249" y="6940451"/>
            <a:ext cx="3164086" cy="404961"/>
          </a:xfrm>
          <a:prstGeom prst="rect">
            <a:avLst/>
          </a:prstGeom>
        </p:spPr>
        <p:txBody>
          <a:bodyPr lIns="0" tIns="0" rIns="0" bIns="0" rtlCol="0" anchor="t">
            <a:spAutoFit/>
          </a:bodyPr>
          <a:lstStyle/>
          <a:p>
            <a:pPr algn="l">
              <a:lnSpc>
                <a:spcPts val="3062"/>
              </a:lnSpc>
            </a:pPr>
            <a:r>
              <a:rPr lang="en-US" sz="2437" b="1" u="sng">
                <a:solidFill>
                  <a:srgbClr val="D6E5EF"/>
                </a:solidFill>
                <a:latin typeface="Roboto Slab Bold"/>
                <a:ea typeface="Roboto Slab Bold"/>
                <a:cs typeface="Roboto Slab Bold"/>
                <a:sym typeface="Roboto Slab Bold"/>
              </a:rPr>
              <a:t>Volatility</a:t>
            </a:r>
          </a:p>
        </p:txBody>
      </p:sp>
      <p:sp>
        <p:nvSpPr>
          <p:cNvPr id="22" name="TextBox 22"/>
          <p:cNvSpPr txBox="1"/>
          <p:nvPr/>
        </p:nvSpPr>
        <p:spPr>
          <a:xfrm>
            <a:off x="1708249" y="7401966"/>
            <a:ext cx="8835926" cy="1715095"/>
          </a:xfrm>
          <a:prstGeom prst="rect">
            <a:avLst/>
          </a:prstGeom>
        </p:spPr>
        <p:txBody>
          <a:bodyPr lIns="0" tIns="0" rIns="0" bIns="0" rtlCol="0" anchor="t">
            <a:spAutoFit/>
          </a:bodyPr>
          <a:lstStyle/>
          <a:p>
            <a:pPr algn="l">
              <a:lnSpc>
                <a:spcPts val="3187"/>
              </a:lnSpc>
            </a:pPr>
            <a:r>
              <a:rPr lang="en-US" sz="1937">
                <a:solidFill>
                  <a:srgbClr val="D6E5EF"/>
                </a:solidFill>
                <a:latin typeface="Roboto"/>
                <a:ea typeface="Roboto"/>
                <a:cs typeface="Roboto"/>
                <a:sym typeface="Roboto"/>
              </a:rPr>
              <a:t>The Nifty 50 index is known for its volatility, influenced by factors like economic growth, interest rates, and global market conditions. Accurately predicting its closing prices in such a dynamic environment presents a significant challenge.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61932" y="80161"/>
            <a:ext cx="12925469" cy="2057697"/>
          </a:xfrm>
          <a:prstGeom prst="rect">
            <a:avLst/>
          </a:prstGeom>
        </p:spPr>
        <p:txBody>
          <a:bodyPr lIns="0" tIns="0" rIns="0" bIns="0" rtlCol="0" anchor="t">
            <a:spAutoFit/>
          </a:bodyPr>
          <a:lstStyle/>
          <a:p>
            <a:pPr algn="l">
              <a:lnSpc>
                <a:spcPts val="6937"/>
              </a:lnSpc>
            </a:pPr>
            <a:r>
              <a:rPr lang="en-US" sz="3500">
                <a:solidFill>
                  <a:srgbClr val="76B9FF"/>
                </a:solidFill>
                <a:latin typeface="Arimo"/>
                <a:ea typeface="Arimo"/>
                <a:cs typeface="Arimo"/>
                <a:sym typeface="Arimo"/>
              </a:rPr>
              <a:t>Understanding the LSTM (Long Short-Term Memory) Model</a:t>
            </a:r>
          </a:p>
        </p:txBody>
      </p:sp>
      <p:sp>
        <p:nvSpPr>
          <p:cNvPr id="7" name="Freeform 7" descr="preencoded.png"/>
          <p:cNvSpPr/>
          <p:nvPr/>
        </p:nvSpPr>
        <p:spPr>
          <a:xfrm>
            <a:off x="2861139" y="1363705"/>
            <a:ext cx="2062015" cy="774154"/>
          </a:xfrm>
          <a:custGeom>
            <a:avLst/>
            <a:gdLst/>
            <a:ahLst/>
            <a:cxnLst/>
            <a:rect l="l" t="t" r="r" b="b"/>
            <a:pathLst>
              <a:path w="2062015" h="774154">
                <a:moveTo>
                  <a:pt x="0" y="0"/>
                </a:moveTo>
                <a:lnTo>
                  <a:pt x="2062015" y="0"/>
                </a:lnTo>
                <a:lnTo>
                  <a:pt x="2062015" y="774154"/>
                </a:lnTo>
                <a:lnTo>
                  <a:pt x="0" y="774154"/>
                </a:lnTo>
                <a:lnTo>
                  <a:pt x="0" y="0"/>
                </a:lnTo>
                <a:close/>
              </a:path>
            </a:pathLst>
          </a:custGeom>
          <a:blipFill>
            <a:blip r:embed="rId3"/>
            <a:stretch>
              <a:fillRect t="-60" b="-60"/>
            </a:stretch>
          </a:blipFill>
        </p:spPr>
      </p:sp>
      <p:sp>
        <p:nvSpPr>
          <p:cNvPr id="8" name="TextBox 8"/>
          <p:cNvSpPr txBox="1"/>
          <p:nvPr/>
        </p:nvSpPr>
        <p:spPr>
          <a:xfrm>
            <a:off x="3820789" y="1464560"/>
            <a:ext cx="74571" cy="784026"/>
          </a:xfrm>
          <a:prstGeom prst="rect">
            <a:avLst/>
          </a:prstGeom>
        </p:spPr>
        <p:txBody>
          <a:bodyPr lIns="0" tIns="0" rIns="0" bIns="0" rtlCol="0" anchor="t">
            <a:spAutoFit/>
          </a:bodyPr>
          <a:lstStyle/>
          <a:p>
            <a:pPr algn="ctr">
              <a:lnSpc>
                <a:spcPts val="4437"/>
              </a:lnSpc>
            </a:pPr>
            <a:r>
              <a:rPr lang="en-US" sz="2750">
                <a:solidFill>
                  <a:srgbClr val="D6E5EF"/>
                </a:solidFill>
                <a:latin typeface="Roboto Slab"/>
                <a:ea typeface="Roboto Slab"/>
                <a:cs typeface="Roboto Slab"/>
                <a:sym typeface="Roboto Slab"/>
              </a:rPr>
              <a:t>1</a:t>
            </a:r>
          </a:p>
        </p:txBody>
      </p:sp>
      <p:sp>
        <p:nvSpPr>
          <p:cNvPr id="9" name="TextBox 9"/>
          <p:cNvSpPr txBox="1"/>
          <p:nvPr/>
        </p:nvSpPr>
        <p:spPr>
          <a:xfrm>
            <a:off x="6000304" y="1478107"/>
            <a:ext cx="967085"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RNNs</a:t>
            </a:r>
          </a:p>
        </p:txBody>
      </p:sp>
      <p:grpSp>
        <p:nvGrpSpPr>
          <p:cNvPr id="10" name="Group 10"/>
          <p:cNvGrpSpPr/>
          <p:nvPr/>
        </p:nvGrpSpPr>
        <p:grpSpPr>
          <a:xfrm>
            <a:off x="5882804" y="2117196"/>
            <a:ext cx="10741075" cy="19050"/>
            <a:chOff x="0" y="0"/>
            <a:chExt cx="14321433" cy="25400"/>
          </a:xfrm>
        </p:grpSpPr>
        <p:sp>
          <p:nvSpPr>
            <p:cNvPr id="11" name="Freeform 11"/>
            <p:cNvSpPr/>
            <p:nvPr/>
          </p:nvSpPr>
          <p:spPr>
            <a:xfrm>
              <a:off x="0" y="0"/>
              <a:ext cx="14321410" cy="25400"/>
            </a:xfrm>
            <a:custGeom>
              <a:avLst/>
              <a:gdLst/>
              <a:ahLst/>
              <a:cxnLst/>
              <a:rect l="l" t="t" r="r" b="b"/>
              <a:pathLst>
                <a:path w="14321410" h="25400">
                  <a:moveTo>
                    <a:pt x="0" y="12700"/>
                  </a:moveTo>
                  <a:cubicBezTo>
                    <a:pt x="0" y="5715"/>
                    <a:pt x="5715" y="0"/>
                    <a:pt x="12700" y="0"/>
                  </a:cubicBezTo>
                  <a:lnTo>
                    <a:pt x="14308710" y="0"/>
                  </a:lnTo>
                  <a:cubicBezTo>
                    <a:pt x="14315695" y="0"/>
                    <a:pt x="14321410" y="5715"/>
                    <a:pt x="14321410" y="12700"/>
                  </a:cubicBezTo>
                  <a:cubicBezTo>
                    <a:pt x="14321410" y="19685"/>
                    <a:pt x="14315695" y="25400"/>
                    <a:pt x="14308710" y="25400"/>
                  </a:cubicBezTo>
                  <a:lnTo>
                    <a:pt x="12700" y="25400"/>
                  </a:lnTo>
                  <a:cubicBezTo>
                    <a:pt x="5715" y="25400"/>
                    <a:pt x="0" y="19685"/>
                    <a:pt x="0" y="12700"/>
                  </a:cubicBezTo>
                  <a:close/>
                </a:path>
              </a:pathLst>
            </a:custGeom>
            <a:solidFill>
              <a:srgbClr val="585F6B"/>
            </a:solidFill>
          </p:spPr>
        </p:sp>
      </p:grpSp>
      <p:sp>
        <p:nvSpPr>
          <p:cNvPr id="12" name="Freeform 12" descr="preencoded.png"/>
          <p:cNvSpPr/>
          <p:nvPr/>
        </p:nvSpPr>
        <p:spPr>
          <a:xfrm>
            <a:off x="1833344" y="2163481"/>
            <a:ext cx="4124031" cy="774154"/>
          </a:xfrm>
          <a:custGeom>
            <a:avLst/>
            <a:gdLst/>
            <a:ahLst/>
            <a:cxnLst/>
            <a:rect l="l" t="t" r="r" b="b"/>
            <a:pathLst>
              <a:path w="4124031" h="774154">
                <a:moveTo>
                  <a:pt x="0" y="0"/>
                </a:moveTo>
                <a:lnTo>
                  <a:pt x="4124031" y="0"/>
                </a:lnTo>
                <a:lnTo>
                  <a:pt x="4124031" y="774154"/>
                </a:lnTo>
                <a:lnTo>
                  <a:pt x="0" y="774154"/>
                </a:lnTo>
                <a:lnTo>
                  <a:pt x="0" y="0"/>
                </a:lnTo>
                <a:close/>
              </a:path>
            </a:pathLst>
          </a:custGeom>
          <a:blipFill>
            <a:blip r:embed="rId4"/>
            <a:stretch>
              <a:fillRect l="-28" r="-28"/>
            </a:stretch>
          </a:blipFill>
        </p:spPr>
      </p:sp>
      <p:sp>
        <p:nvSpPr>
          <p:cNvPr id="13" name="TextBox 13"/>
          <p:cNvSpPr txBox="1"/>
          <p:nvPr/>
        </p:nvSpPr>
        <p:spPr>
          <a:xfrm>
            <a:off x="3797505" y="2091810"/>
            <a:ext cx="195709" cy="681186"/>
          </a:xfrm>
          <a:prstGeom prst="rect">
            <a:avLst/>
          </a:prstGeom>
        </p:spPr>
        <p:txBody>
          <a:bodyPr lIns="0" tIns="0" rIns="0" bIns="0" rtlCol="0" anchor="t">
            <a:spAutoFit/>
          </a:bodyPr>
          <a:lstStyle/>
          <a:p>
            <a:pPr algn="ctr">
              <a:lnSpc>
                <a:spcPts val="4437"/>
              </a:lnSpc>
            </a:pPr>
            <a:r>
              <a:rPr lang="en-US" sz="2750">
                <a:solidFill>
                  <a:srgbClr val="D6E5EF"/>
                </a:solidFill>
                <a:latin typeface="Roboto Slab"/>
                <a:ea typeface="Roboto Slab"/>
                <a:cs typeface="Roboto Slab"/>
                <a:sym typeface="Roboto Slab"/>
              </a:rPr>
              <a:t>2</a:t>
            </a:r>
          </a:p>
        </p:txBody>
      </p:sp>
      <p:sp>
        <p:nvSpPr>
          <p:cNvPr id="14" name="TextBox 14"/>
          <p:cNvSpPr txBox="1"/>
          <p:nvPr/>
        </p:nvSpPr>
        <p:spPr>
          <a:xfrm>
            <a:off x="6648301" y="2301519"/>
            <a:ext cx="1180654"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LSTMs</a:t>
            </a:r>
          </a:p>
        </p:txBody>
      </p:sp>
      <p:grpSp>
        <p:nvGrpSpPr>
          <p:cNvPr id="15" name="Group 15"/>
          <p:cNvGrpSpPr/>
          <p:nvPr/>
        </p:nvGrpSpPr>
        <p:grpSpPr>
          <a:xfrm>
            <a:off x="6376672" y="2928110"/>
            <a:ext cx="9395966" cy="19050"/>
            <a:chOff x="0" y="0"/>
            <a:chExt cx="12527955" cy="25400"/>
          </a:xfrm>
        </p:grpSpPr>
        <p:sp>
          <p:nvSpPr>
            <p:cNvPr id="16" name="Freeform 16"/>
            <p:cNvSpPr/>
            <p:nvPr/>
          </p:nvSpPr>
          <p:spPr>
            <a:xfrm>
              <a:off x="0" y="0"/>
              <a:ext cx="12527915" cy="25400"/>
            </a:xfrm>
            <a:custGeom>
              <a:avLst/>
              <a:gdLst/>
              <a:ahLst/>
              <a:cxnLst/>
              <a:rect l="l" t="t" r="r" b="b"/>
              <a:pathLst>
                <a:path w="12527915" h="25400">
                  <a:moveTo>
                    <a:pt x="0" y="12700"/>
                  </a:moveTo>
                  <a:cubicBezTo>
                    <a:pt x="0" y="5715"/>
                    <a:pt x="5715" y="0"/>
                    <a:pt x="12700" y="0"/>
                  </a:cubicBezTo>
                  <a:lnTo>
                    <a:pt x="12515215" y="0"/>
                  </a:lnTo>
                  <a:cubicBezTo>
                    <a:pt x="12522200" y="0"/>
                    <a:pt x="12527915" y="5715"/>
                    <a:pt x="12527915" y="12700"/>
                  </a:cubicBezTo>
                  <a:cubicBezTo>
                    <a:pt x="12527915" y="19685"/>
                    <a:pt x="12522200" y="25400"/>
                    <a:pt x="12515215" y="25400"/>
                  </a:cubicBezTo>
                  <a:lnTo>
                    <a:pt x="12700" y="25400"/>
                  </a:lnTo>
                  <a:cubicBezTo>
                    <a:pt x="5715" y="25400"/>
                    <a:pt x="0" y="19685"/>
                    <a:pt x="0" y="12700"/>
                  </a:cubicBezTo>
                  <a:close/>
                </a:path>
              </a:pathLst>
            </a:custGeom>
            <a:solidFill>
              <a:srgbClr val="585F6B"/>
            </a:solidFill>
          </p:spPr>
        </p:sp>
      </p:grpSp>
      <p:sp>
        <p:nvSpPr>
          <p:cNvPr id="17" name="Freeform 17" descr="preencoded.png"/>
          <p:cNvSpPr/>
          <p:nvPr/>
        </p:nvSpPr>
        <p:spPr>
          <a:xfrm>
            <a:off x="791292" y="2977837"/>
            <a:ext cx="6208134" cy="912920"/>
          </a:xfrm>
          <a:custGeom>
            <a:avLst/>
            <a:gdLst/>
            <a:ahLst/>
            <a:cxnLst/>
            <a:rect l="l" t="t" r="r" b="b"/>
            <a:pathLst>
              <a:path w="6208134" h="912920">
                <a:moveTo>
                  <a:pt x="0" y="0"/>
                </a:moveTo>
                <a:lnTo>
                  <a:pt x="6208134" y="0"/>
                </a:lnTo>
                <a:lnTo>
                  <a:pt x="6208134" y="912921"/>
                </a:lnTo>
                <a:lnTo>
                  <a:pt x="0" y="912921"/>
                </a:lnTo>
                <a:lnTo>
                  <a:pt x="0" y="0"/>
                </a:lnTo>
                <a:close/>
              </a:path>
            </a:pathLst>
          </a:custGeom>
          <a:blipFill>
            <a:blip r:embed="rId5"/>
            <a:stretch>
              <a:fillRect l="-8751" r="-8751"/>
            </a:stretch>
          </a:blipFill>
        </p:spPr>
      </p:sp>
      <p:sp>
        <p:nvSpPr>
          <p:cNvPr id="18" name="TextBox 18"/>
          <p:cNvSpPr txBox="1"/>
          <p:nvPr/>
        </p:nvSpPr>
        <p:spPr>
          <a:xfrm>
            <a:off x="3820789" y="2983306"/>
            <a:ext cx="191393" cy="681186"/>
          </a:xfrm>
          <a:prstGeom prst="rect">
            <a:avLst/>
          </a:prstGeom>
        </p:spPr>
        <p:txBody>
          <a:bodyPr lIns="0" tIns="0" rIns="0" bIns="0" rtlCol="0" anchor="t">
            <a:spAutoFit/>
          </a:bodyPr>
          <a:lstStyle/>
          <a:p>
            <a:pPr algn="ctr">
              <a:lnSpc>
                <a:spcPts val="4437"/>
              </a:lnSpc>
            </a:pPr>
            <a:r>
              <a:rPr lang="en-US" sz="2750">
                <a:solidFill>
                  <a:srgbClr val="D6E5EF"/>
                </a:solidFill>
                <a:latin typeface="Roboto Slab"/>
                <a:ea typeface="Roboto Slab"/>
                <a:cs typeface="Roboto Slab"/>
                <a:sym typeface="Roboto Slab"/>
              </a:rPr>
              <a:t>3</a:t>
            </a:r>
          </a:p>
        </p:txBody>
      </p:sp>
      <p:sp>
        <p:nvSpPr>
          <p:cNvPr id="19" name="TextBox 19"/>
          <p:cNvSpPr txBox="1"/>
          <p:nvPr/>
        </p:nvSpPr>
        <p:spPr>
          <a:xfrm>
            <a:off x="7238627" y="3145301"/>
            <a:ext cx="3143399" cy="461962"/>
          </a:xfrm>
          <a:prstGeom prst="rect">
            <a:avLst/>
          </a:prstGeom>
        </p:spPr>
        <p:txBody>
          <a:bodyPr lIns="0" tIns="0" rIns="0" bIns="0" rtlCol="0" anchor="t">
            <a:spAutoFit/>
          </a:bodyPr>
          <a:lstStyle/>
          <a:p>
            <a:pPr algn="l">
              <a:lnSpc>
                <a:spcPts val="3437"/>
              </a:lnSpc>
            </a:pPr>
            <a:r>
              <a:rPr lang="en-US" sz="2750">
                <a:solidFill>
                  <a:srgbClr val="D6E5EF"/>
                </a:solidFill>
                <a:latin typeface="Roboto Slab"/>
                <a:ea typeface="Roboto Slab"/>
                <a:cs typeface="Roboto Slab"/>
                <a:sym typeface="Roboto Slab"/>
              </a:rPr>
              <a:t>Nifty 50 Prediction</a:t>
            </a:r>
          </a:p>
        </p:txBody>
      </p:sp>
      <p:sp>
        <p:nvSpPr>
          <p:cNvPr id="20" name="TextBox 20"/>
          <p:cNvSpPr txBox="1"/>
          <p:nvPr/>
        </p:nvSpPr>
        <p:spPr>
          <a:xfrm>
            <a:off x="897445" y="4203915"/>
            <a:ext cx="16303526" cy="1456135"/>
          </a:xfrm>
          <a:prstGeom prst="rect">
            <a:avLst/>
          </a:prstGeom>
        </p:spPr>
        <p:txBody>
          <a:bodyPr lIns="0" tIns="0" rIns="0" bIns="0" rtlCol="0" anchor="t">
            <a:spAutoFit/>
          </a:bodyPr>
          <a:lstStyle/>
          <a:p>
            <a:pPr algn="l">
              <a:lnSpc>
                <a:spcPts val="3562"/>
              </a:lnSpc>
            </a:pPr>
            <a:r>
              <a:rPr lang="en-US" sz="2249">
                <a:solidFill>
                  <a:srgbClr val="D6E5EF"/>
                </a:solidFill>
                <a:latin typeface="Roboto"/>
                <a:ea typeface="Roboto"/>
                <a:cs typeface="Roboto"/>
                <a:sym typeface="Roboto"/>
              </a:rPr>
              <a:t>LSTMs are a type of Recurrent Neural Network (RNN) specifically designed to address the limitations of traditional RNNs in handling long-term dependencies. They possess a unique internal structure called "memory cells" that enables them to remember information from previous time steps, crucial for analyzing and predicting sequential data like stock prices.</a:t>
            </a:r>
          </a:p>
        </p:txBody>
      </p:sp>
      <p:sp>
        <p:nvSpPr>
          <p:cNvPr id="21" name="TextBox 21"/>
          <p:cNvSpPr txBox="1"/>
          <p:nvPr/>
        </p:nvSpPr>
        <p:spPr>
          <a:xfrm>
            <a:off x="748260" y="5945271"/>
            <a:ext cx="16601895" cy="3676650"/>
          </a:xfrm>
          <a:prstGeom prst="rect">
            <a:avLst/>
          </a:prstGeom>
        </p:spPr>
        <p:txBody>
          <a:bodyPr lIns="0" tIns="0" rIns="0" bIns="0" rtlCol="0" anchor="t">
            <a:spAutoFit/>
          </a:bodyPr>
          <a:lstStyle/>
          <a:p>
            <a:pPr algn="l">
              <a:lnSpc>
                <a:spcPts val="3600"/>
              </a:lnSpc>
            </a:pPr>
            <a:r>
              <a:rPr lang="en-US" sz="3000" b="1" u="sng">
                <a:solidFill>
                  <a:srgbClr val="5B9BD5"/>
                </a:solidFill>
                <a:latin typeface="Arimo Bold"/>
                <a:ea typeface="Arimo Bold"/>
                <a:cs typeface="Arimo Bold"/>
                <a:sym typeface="Arimo Bold"/>
              </a:rPr>
              <a:t>Why LSTMs for Stock Price Prediction?</a:t>
            </a:r>
          </a:p>
          <a:p>
            <a:pPr algn="l">
              <a:lnSpc>
                <a:spcPts val="3600"/>
              </a:lnSpc>
            </a:pPr>
            <a:endParaRPr lang="en-US" sz="3000" b="1" u="sng">
              <a:solidFill>
                <a:srgbClr val="5B9BD5"/>
              </a:solidFill>
              <a:latin typeface="Arimo Bold"/>
              <a:ea typeface="Arimo Bold"/>
              <a:cs typeface="Arimo Bold"/>
              <a:sym typeface="Arimo Bold"/>
            </a:endParaRP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Capturing Dependencies</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Stock prices are influenced by historical trends. LSTMs handle long-term dependencies effectively compared to traditional RNNs.</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Avoiding Vanishing Gradient Problem</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By controlling information flow through gates, LSTMs overcome the vanishing gradient issue common in standard RNNs.</a:t>
            </a:r>
          </a:p>
          <a:p>
            <a:pPr marL="452437" lvl="1" indent="-226219" algn="l">
              <a:lnSpc>
                <a:spcPts val="3600"/>
              </a:lnSpc>
              <a:buFont typeface="Arial"/>
              <a:buChar char="•"/>
            </a:pPr>
            <a:r>
              <a:rPr lang="en-US" sz="3000" b="1" i="1" u="sng" spc="28">
                <a:solidFill>
                  <a:srgbClr val="FFFFFF"/>
                </a:solidFill>
                <a:latin typeface="TT Rounds Condensed Bold Italics"/>
                <a:ea typeface="TT Rounds Condensed Bold Italics"/>
                <a:cs typeface="TT Rounds Condensed Bold Italics"/>
                <a:sym typeface="TT Rounds Condensed Bold Italics"/>
              </a:rPr>
              <a:t>Sequential Context Awareness</a:t>
            </a:r>
            <a:r>
              <a:rPr lang="en-US" sz="3000" b="1" spc="28">
                <a:solidFill>
                  <a:srgbClr val="FFFFFF"/>
                </a:solidFill>
                <a:latin typeface="TT Rounds Condensed Bold"/>
                <a:ea typeface="TT Rounds Condensed Bold"/>
                <a:cs typeface="TT Rounds Condensed Bold"/>
                <a:sym typeface="TT Rounds Condensed Bold"/>
              </a:rPr>
              <a:t>:</a:t>
            </a:r>
            <a:r>
              <a:rPr lang="en-US" sz="3000" spc="28">
                <a:solidFill>
                  <a:srgbClr val="FFFFFF"/>
                </a:solidFill>
                <a:latin typeface="TT Rounds Condensed"/>
                <a:ea typeface="TT Rounds Condensed"/>
                <a:cs typeface="TT Rounds Condensed"/>
                <a:sym typeface="TT Rounds Condensed"/>
              </a:rPr>
              <a:t> They consider temporal dependencies, crucial for financial time-series forecasting.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61933" y="-15089"/>
            <a:ext cx="12925469" cy="1104359"/>
          </a:xfrm>
          <a:prstGeom prst="rect">
            <a:avLst/>
          </a:prstGeom>
        </p:spPr>
        <p:txBody>
          <a:bodyPr lIns="0" tIns="0" rIns="0" bIns="0" rtlCol="0" anchor="t">
            <a:spAutoFit/>
          </a:bodyPr>
          <a:lstStyle/>
          <a:p>
            <a:pPr algn="l">
              <a:lnSpc>
                <a:spcPts val="9514"/>
              </a:lnSpc>
            </a:pPr>
            <a:r>
              <a:rPr lang="en-US" sz="4799" b="1" u="sng">
                <a:solidFill>
                  <a:srgbClr val="76B9FF"/>
                </a:solidFill>
                <a:latin typeface="Arimo Bold"/>
                <a:ea typeface="Arimo Bold"/>
                <a:cs typeface="Arimo Bold"/>
                <a:sym typeface="Arimo Bold"/>
              </a:rPr>
              <a:t>EXISTING WORK WITH LIMITATION:-</a:t>
            </a:r>
          </a:p>
        </p:txBody>
      </p:sp>
      <p:sp>
        <p:nvSpPr>
          <p:cNvPr id="7" name="TextBox 7"/>
          <p:cNvSpPr txBox="1"/>
          <p:nvPr/>
        </p:nvSpPr>
        <p:spPr>
          <a:xfrm>
            <a:off x="561933" y="6049973"/>
            <a:ext cx="11436430" cy="2627313"/>
          </a:xfrm>
          <a:prstGeom prst="rect">
            <a:avLst/>
          </a:prstGeom>
        </p:spPr>
        <p:txBody>
          <a:bodyPr lIns="0" tIns="0" rIns="0" bIns="0" rtlCol="0" anchor="t">
            <a:spAutoFit/>
          </a:bodyPr>
          <a:lstStyle/>
          <a:p>
            <a:pPr algn="l">
              <a:lnSpc>
                <a:spcPts val="2937"/>
              </a:lnSpc>
            </a:pPr>
            <a:r>
              <a:rPr lang="en-US" sz="2937">
                <a:solidFill>
                  <a:srgbClr val="76B9FF"/>
                </a:solidFill>
                <a:latin typeface="Roboto Slab"/>
                <a:ea typeface="Roboto Slab"/>
                <a:cs typeface="Roboto Slab"/>
                <a:sym typeface="Roboto Slab"/>
              </a:rPr>
              <a:t> 2.Ensemble Methods</a:t>
            </a:r>
          </a:p>
          <a:p>
            <a:pPr algn="l">
              <a:lnSpc>
                <a:spcPts val="2937"/>
              </a:lnSpc>
            </a:pPr>
            <a:endParaRPr lang="en-US" sz="2937">
              <a:solidFill>
                <a:srgbClr val="76B9FF"/>
              </a:solidFill>
              <a:latin typeface="Roboto Slab"/>
              <a:ea typeface="Roboto Slab"/>
              <a:cs typeface="Roboto Slab"/>
              <a:sym typeface="Roboto Slab"/>
            </a:endParaRPr>
          </a:p>
          <a:p>
            <a:pPr algn="l">
              <a:lnSpc>
                <a:spcPts val="2937"/>
              </a:lnSpc>
              <a:spcBef>
                <a:spcPct val="0"/>
              </a:spcBef>
            </a:pPr>
            <a:r>
              <a:rPr lang="en-US" sz="2937">
                <a:solidFill>
                  <a:srgbClr val="76B9FF"/>
                </a:solidFill>
                <a:latin typeface="Roboto Slab"/>
                <a:ea typeface="Roboto Slab"/>
                <a:cs typeface="Roboto Slab"/>
                <a:sym typeface="Roboto Slab"/>
              </a:rPr>
              <a:t>     Examples: </a:t>
            </a:r>
            <a:r>
              <a:rPr lang="en-US" sz="2937">
                <a:solidFill>
                  <a:srgbClr val="FFFFFF"/>
                </a:solidFill>
                <a:latin typeface="Roboto Slab"/>
                <a:ea typeface="Roboto Slab"/>
                <a:cs typeface="Roboto Slab"/>
                <a:sym typeface="Roboto Slab"/>
              </a:rPr>
              <a:t>Combining multiple models to improve predictions</a:t>
            </a:r>
          </a:p>
          <a:p>
            <a:pPr algn="l">
              <a:lnSpc>
                <a:spcPts val="2937"/>
              </a:lnSpc>
              <a:spcBef>
                <a:spcPct val="0"/>
              </a:spcBef>
            </a:pPr>
            <a:endParaRPr lang="en-US" sz="2937">
              <a:solidFill>
                <a:srgbClr val="FFFFFF"/>
              </a:solidFill>
              <a:latin typeface="Roboto Slab"/>
              <a:ea typeface="Roboto Slab"/>
              <a:cs typeface="Roboto Slab"/>
              <a:sym typeface="Roboto Slab"/>
            </a:endParaRPr>
          </a:p>
          <a:p>
            <a:pPr algn="l">
              <a:lnSpc>
                <a:spcPts val="2937"/>
              </a:lnSpc>
              <a:spcBef>
                <a:spcPct val="0"/>
              </a:spcBef>
            </a:pPr>
            <a:r>
              <a:rPr lang="en-US" sz="2937">
                <a:solidFill>
                  <a:srgbClr val="76B9FF"/>
                </a:solidFill>
                <a:latin typeface="Roboto Slab"/>
                <a:ea typeface="Roboto Slab"/>
                <a:cs typeface="Roboto Slab"/>
                <a:sym typeface="Roboto Slab"/>
              </a:rPr>
              <a:t>     Limitations:</a:t>
            </a:r>
          </a:p>
          <a:p>
            <a:pPr marL="634207" lvl="1" indent="-317103" algn="l">
              <a:lnSpc>
                <a:spcPts val="2937"/>
              </a:lnSpc>
              <a:buFont typeface="Arial"/>
              <a:buChar char="•"/>
            </a:pPr>
            <a:r>
              <a:rPr lang="en-US" sz="2937">
                <a:solidFill>
                  <a:srgbClr val="FFFFFF"/>
                </a:solidFill>
                <a:latin typeface="Roboto Slab"/>
                <a:ea typeface="Roboto Slab"/>
                <a:cs typeface="Roboto Slab"/>
                <a:sym typeface="Roboto Slab"/>
              </a:rPr>
              <a:t>Complexity in model selection and tuning.</a:t>
            </a:r>
          </a:p>
          <a:p>
            <a:pPr marL="634207" lvl="1" indent="-317103" algn="l">
              <a:lnSpc>
                <a:spcPts val="2937"/>
              </a:lnSpc>
              <a:buFont typeface="Arial"/>
              <a:buChar char="•"/>
            </a:pPr>
            <a:r>
              <a:rPr lang="en-US" sz="2937">
                <a:solidFill>
                  <a:srgbClr val="FFFFFF"/>
                </a:solidFill>
                <a:latin typeface="Roboto Slab"/>
                <a:ea typeface="Roboto Slab"/>
                <a:cs typeface="Roboto Slab"/>
                <a:sym typeface="Roboto Slab"/>
              </a:rPr>
              <a:t>Increased computational cost and time for training.</a:t>
            </a:r>
          </a:p>
        </p:txBody>
      </p:sp>
      <p:sp>
        <p:nvSpPr>
          <p:cNvPr id="8" name="TextBox 8"/>
          <p:cNvSpPr txBox="1"/>
          <p:nvPr/>
        </p:nvSpPr>
        <p:spPr>
          <a:xfrm>
            <a:off x="561933" y="2070228"/>
            <a:ext cx="16930331" cy="2998788"/>
          </a:xfrm>
          <a:prstGeom prst="rect">
            <a:avLst/>
          </a:prstGeom>
        </p:spPr>
        <p:txBody>
          <a:bodyPr lIns="0" tIns="0" rIns="0" bIns="0" rtlCol="0" anchor="t">
            <a:spAutoFit/>
          </a:bodyPr>
          <a:lstStyle/>
          <a:p>
            <a:pPr marL="634207" lvl="1" indent="-317103" algn="l">
              <a:lnSpc>
                <a:spcPts val="2937"/>
              </a:lnSpc>
              <a:buAutoNum type="arabicPeriod"/>
            </a:pPr>
            <a:r>
              <a:rPr lang="en-US" sz="2937">
                <a:solidFill>
                  <a:srgbClr val="76B9FF"/>
                </a:solidFill>
                <a:latin typeface="Roboto Slab"/>
                <a:ea typeface="Roboto Slab"/>
                <a:cs typeface="Roboto Slab"/>
                <a:sym typeface="Roboto Slab"/>
              </a:rPr>
              <a:t>Traditional Statistical Methods</a:t>
            </a:r>
          </a:p>
          <a:p>
            <a:pPr algn="l">
              <a:lnSpc>
                <a:spcPts val="2937"/>
              </a:lnSpc>
            </a:pPr>
            <a:endParaRPr lang="en-US" sz="2937">
              <a:solidFill>
                <a:srgbClr val="76B9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Examples: </a:t>
            </a:r>
            <a:r>
              <a:rPr lang="en-US" sz="2937">
                <a:solidFill>
                  <a:srgbClr val="FFFFFF"/>
                </a:solidFill>
                <a:latin typeface="Roboto Slab"/>
                <a:ea typeface="Roboto Slab"/>
                <a:cs typeface="Roboto Slab"/>
                <a:sym typeface="Roboto Slab"/>
              </a:rPr>
              <a:t>ARIMA, GARCH models</a:t>
            </a:r>
          </a:p>
          <a:p>
            <a:pPr algn="l">
              <a:lnSpc>
                <a:spcPts val="2937"/>
              </a:lnSpc>
            </a:pPr>
            <a:endParaRPr lang="en-US" sz="2937">
              <a:solidFill>
                <a:srgbClr val="FFFFFF"/>
              </a:solidFill>
              <a:latin typeface="Roboto Slab"/>
              <a:ea typeface="Roboto Slab"/>
              <a:cs typeface="Roboto Slab"/>
              <a:sym typeface="Roboto Slab"/>
            </a:endParaRPr>
          </a:p>
          <a:p>
            <a:pPr algn="l">
              <a:lnSpc>
                <a:spcPts val="2937"/>
              </a:lnSpc>
            </a:pPr>
            <a:r>
              <a:rPr lang="en-US" sz="2937">
                <a:solidFill>
                  <a:srgbClr val="76B9FF"/>
                </a:solidFill>
                <a:latin typeface="Roboto Slab"/>
                <a:ea typeface="Roboto Slab"/>
                <a:cs typeface="Roboto Slab"/>
                <a:sym typeface="Roboto Slab"/>
              </a:rPr>
              <a:t>       Limitations:</a:t>
            </a:r>
          </a:p>
          <a:p>
            <a:pPr marL="634207" lvl="1" indent="-317103" algn="l">
              <a:lnSpc>
                <a:spcPts val="2937"/>
              </a:lnSpc>
              <a:buFont typeface="Arial"/>
              <a:buChar char="•"/>
            </a:pPr>
            <a:r>
              <a:rPr lang="en-US" sz="2937">
                <a:solidFill>
                  <a:srgbClr val="FFFFFF"/>
                </a:solidFill>
                <a:latin typeface="Roboto Slab"/>
                <a:ea typeface="Roboto Slab"/>
                <a:cs typeface="Roboto Slab"/>
                <a:sym typeface="Roboto Slab"/>
              </a:rPr>
              <a:t>Assumes linear relationships and may not capture complex patterns in stock price movements.</a:t>
            </a:r>
          </a:p>
          <a:p>
            <a:pPr marL="634207" lvl="1" indent="-317103" algn="l">
              <a:lnSpc>
                <a:spcPts val="2937"/>
              </a:lnSpc>
              <a:buFont typeface="Arial"/>
              <a:buChar char="•"/>
            </a:pPr>
            <a:r>
              <a:rPr lang="en-US" sz="2937">
                <a:solidFill>
                  <a:srgbClr val="FFFFFF"/>
                </a:solidFill>
                <a:latin typeface="Roboto Slab"/>
                <a:ea typeface="Roboto Slab"/>
                <a:cs typeface="Roboto Slab"/>
                <a:sym typeface="Roboto Slab"/>
              </a:rPr>
              <a:t>Often requires stationary data, which may not be the case for stock prices.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561933" y="-15089"/>
            <a:ext cx="12925469" cy="1104359"/>
          </a:xfrm>
          <a:prstGeom prst="rect">
            <a:avLst/>
          </a:prstGeom>
        </p:spPr>
        <p:txBody>
          <a:bodyPr lIns="0" tIns="0" rIns="0" bIns="0" rtlCol="0" anchor="t">
            <a:spAutoFit/>
          </a:bodyPr>
          <a:lstStyle/>
          <a:p>
            <a:pPr algn="l">
              <a:lnSpc>
                <a:spcPts val="9514"/>
              </a:lnSpc>
            </a:pPr>
            <a:r>
              <a:rPr lang="en-US" sz="4799" b="1" u="sng">
                <a:solidFill>
                  <a:srgbClr val="76B9FF"/>
                </a:solidFill>
                <a:latin typeface="Arimo Bold"/>
                <a:ea typeface="Arimo Bold"/>
                <a:cs typeface="Arimo Bold"/>
                <a:sym typeface="Arimo Bold"/>
              </a:rPr>
              <a:t>PROPOSED WORK AND METHODOLOGY:-</a:t>
            </a:r>
          </a:p>
        </p:txBody>
      </p:sp>
      <p:sp>
        <p:nvSpPr>
          <p:cNvPr id="7" name="TextBox 7"/>
          <p:cNvSpPr txBox="1"/>
          <p:nvPr/>
        </p:nvSpPr>
        <p:spPr>
          <a:xfrm>
            <a:off x="561933" y="1445256"/>
            <a:ext cx="16930331" cy="1884363"/>
          </a:xfrm>
          <a:prstGeom prst="rect">
            <a:avLst/>
          </a:prstGeom>
        </p:spPr>
        <p:txBody>
          <a:bodyPr lIns="0" tIns="0" rIns="0" bIns="0" rtlCol="0" anchor="t">
            <a:spAutoFit/>
          </a:bodyPr>
          <a:lstStyle/>
          <a:p>
            <a:pPr algn="l">
              <a:lnSpc>
                <a:spcPts val="2937"/>
              </a:lnSpc>
            </a:pPr>
            <a:r>
              <a:rPr lang="en-US" sz="2937">
                <a:solidFill>
                  <a:srgbClr val="FFFFFF"/>
                </a:solidFill>
                <a:latin typeface="Roboto Slab"/>
                <a:ea typeface="Roboto Slab"/>
                <a:cs typeface="Roboto Slab"/>
                <a:sym typeface="Roboto Slab"/>
              </a:rPr>
              <a:t>The proposed work focuses on developing a robust machine learning model for predicting Nifty 50 stock prices using historical data. The goal is to leverage advanced deep learning techniques, specifically Long Short-Term Memory (LSTM) networks, to improve the accuracy of stock price predictions. The model will be designed to handle time series data effectively, providing users with insights into both historical trends and future price movements.</a:t>
            </a:r>
          </a:p>
        </p:txBody>
      </p:sp>
      <p:sp>
        <p:nvSpPr>
          <p:cNvPr id="8" name="TextBox 8"/>
          <p:cNvSpPr txBox="1"/>
          <p:nvPr/>
        </p:nvSpPr>
        <p:spPr>
          <a:xfrm>
            <a:off x="561933" y="3682044"/>
            <a:ext cx="3103483" cy="398463"/>
          </a:xfrm>
          <a:prstGeom prst="rect">
            <a:avLst/>
          </a:prstGeom>
        </p:spPr>
        <p:txBody>
          <a:bodyPr lIns="0" tIns="0" rIns="0" bIns="0" rtlCol="0" anchor="t">
            <a:spAutoFit/>
          </a:bodyPr>
          <a:lstStyle/>
          <a:p>
            <a:pPr marL="0" lvl="0" indent="0" algn="l">
              <a:lnSpc>
                <a:spcPts val="2937"/>
              </a:lnSpc>
              <a:spcBef>
                <a:spcPct val="0"/>
              </a:spcBef>
            </a:pPr>
            <a:r>
              <a:rPr lang="en-US" sz="2937" u="sng" strike="noStrike">
                <a:solidFill>
                  <a:srgbClr val="76B9FF"/>
                </a:solidFill>
                <a:latin typeface="Roboto Slab"/>
                <a:ea typeface="Roboto Slab"/>
                <a:cs typeface="Roboto Slab"/>
                <a:sym typeface="Roboto Slab"/>
              </a:rPr>
              <a:t>METHODOLOGY:-</a:t>
            </a:r>
          </a:p>
        </p:txBody>
      </p:sp>
      <p:sp>
        <p:nvSpPr>
          <p:cNvPr id="9" name="TextBox 9"/>
          <p:cNvSpPr txBox="1"/>
          <p:nvPr/>
        </p:nvSpPr>
        <p:spPr>
          <a:xfrm>
            <a:off x="257407" y="4289806"/>
            <a:ext cx="15025831" cy="2326408"/>
          </a:xfrm>
          <a:prstGeom prst="rect">
            <a:avLst/>
          </a:prstGeom>
        </p:spPr>
        <p:txBody>
          <a:bodyPr lIns="0" tIns="0" rIns="0" bIns="0" rtlCol="0" anchor="t">
            <a:spAutoFit/>
          </a:bodyPr>
          <a:lstStyle/>
          <a:p>
            <a:pPr marL="562865" lvl="1" indent="-281432" algn="l">
              <a:lnSpc>
                <a:spcPts val="2607"/>
              </a:lnSpc>
              <a:buAutoNum type="arabicPeriod"/>
            </a:pPr>
            <a:r>
              <a:rPr lang="en-US" sz="2607">
                <a:solidFill>
                  <a:srgbClr val="76B9FF"/>
                </a:solidFill>
                <a:latin typeface="Roboto Slab"/>
                <a:ea typeface="Roboto Slab"/>
                <a:cs typeface="Roboto Slab"/>
                <a:sym typeface="Roboto Slab"/>
              </a:rPr>
              <a:t>Data Collection</a:t>
            </a:r>
          </a:p>
          <a:p>
            <a:pPr algn="l">
              <a:lnSpc>
                <a:spcPts val="2607"/>
              </a:lnSpc>
            </a:pPr>
            <a:endParaRPr lang="en-US" sz="2607">
              <a:solidFill>
                <a:srgbClr val="76B9FF"/>
              </a:solidFill>
              <a:latin typeface="Roboto Slab"/>
              <a:ea typeface="Roboto Slab"/>
              <a:cs typeface="Roboto Slab"/>
              <a:sym typeface="Roboto Slab"/>
            </a:endParaRPr>
          </a:p>
          <a:p>
            <a:pPr algn="l">
              <a:lnSpc>
                <a:spcPts val="2607"/>
              </a:lnSpc>
            </a:pPr>
            <a:r>
              <a:rPr lang="en-US" sz="2607">
                <a:solidFill>
                  <a:srgbClr val="76B9FF"/>
                </a:solidFill>
                <a:latin typeface="Roboto Slab"/>
                <a:ea typeface="Roboto Slab"/>
                <a:cs typeface="Roboto Slab"/>
                <a:sym typeface="Roboto Slab"/>
              </a:rPr>
              <a:t>       Source: </a:t>
            </a:r>
            <a:r>
              <a:rPr lang="en-US" sz="2607">
                <a:solidFill>
                  <a:srgbClr val="FFFFFF"/>
                </a:solidFill>
                <a:latin typeface="Roboto Slab"/>
                <a:ea typeface="Roboto Slab"/>
                <a:cs typeface="Roboto Slab"/>
                <a:sym typeface="Roboto Slab"/>
              </a:rPr>
              <a:t> Historical stock price data for Nifty 50 will be collected from Yahoo Finance                                                           using the “yfinance” library.</a:t>
            </a:r>
          </a:p>
          <a:p>
            <a:pPr algn="l">
              <a:lnSpc>
                <a:spcPts val="2607"/>
              </a:lnSpc>
            </a:pPr>
            <a:endParaRPr lang="en-US" sz="2607">
              <a:solidFill>
                <a:srgbClr val="FFFFFF"/>
              </a:solidFill>
              <a:latin typeface="Roboto Slab"/>
              <a:ea typeface="Roboto Slab"/>
              <a:cs typeface="Roboto Slab"/>
              <a:sym typeface="Roboto Slab"/>
            </a:endParaRPr>
          </a:p>
          <a:p>
            <a:pPr algn="l">
              <a:lnSpc>
                <a:spcPts val="2607"/>
              </a:lnSpc>
            </a:pPr>
            <a:r>
              <a:rPr lang="en-US" sz="2607">
                <a:solidFill>
                  <a:srgbClr val="76B9FF"/>
                </a:solidFill>
                <a:latin typeface="Roboto Slab"/>
                <a:ea typeface="Roboto Slab"/>
                <a:cs typeface="Roboto Slab"/>
                <a:sym typeface="Roboto Slab"/>
              </a:rPr>
              <a:t>       Time Frame:</a:t>
            </a:r>
          </a:p>
          <a:p>
            <a:pPr algn="l">
              <a:lnSpc>
                <a:spcPts val="2607"/>
              </a:lnSpc>
            </a:pPr>
            <a:r>
              <a:rPr lang="en-US" sz="2607">
                <a:solidFill>
                  <a:srgbClr val="FFFFFF"/>
                </a:solidFill>
                <a:latin typeface="Roboto Slab"/>
                <a:ea typeface="Roboto Slab"/>
                <a:cs typeface="Roboto Slab"/>
                <a:sym typeface="Roboto Slab"/>
              </a:rPr>
              <a:t>       The dataset will cover a period from January 1, 2015, to November 1, 2024.</a:t>
            </a:r>
          </a:p>
        </p:txBody>
      </p:sp>
      <p:sp>
        <p:nvSpPr>
          <p:cNvPr id="10" name="TextBox 10"/>
          <p:cNvSpPr txBox="1"/>
          <p:nvPr/>
        </p:nvSpPr>
        <p:spPr>
          <a:xfrm>
            <a:off x="257407" y="7296606"/>
            <a:ext cx="15025831" cy="1961694"/>
          </a:xfrm>
          <a:prstGeom prst="rect">
            <a:avLst/>
          </a:prstGeom>
        </p:spPr>
        <p:txBody>
          <a:bodyPr lIns="0" tIns="0" rIns="0" bIns="0" rtlCol="0" anchor="t">
            <a:spAutoFit/>
          </a:bodyPr>
          <a:lstStyle/>
          <a:p>
            <a:pPr algn="l">
              <a:lnSpc>
                <a:spcPts val="2607"/>
              </a:lnSpc>
            </a:pPr>
            <a:r>
              <a:rPr lang="en-US" sz="2607">
                <a:solidFill>
                  <a:srgbClr val="76B9FF"/>
                </a:solidFill>
                <a:latin typeface="Roboto Slab"/>
                <a:ea typeface="Roboto Slab"/>
                <a:cs typeface="Roboto Slab"/>
                <a:sym typeface="Roboto Slab"/>
              </a:rPr>
              <a:t>    2.Data Scaling</a:t>
            </a:r>
          </a:p>
          <a:p>
            <a:pPr algn="l">
              <a:lnSpc>
                <a:spcPts val="2607"/>
              </a:lnSpc>
            </a:pPr>
            <a:endParaRPr lang="en-US" sz="2607">
              <a:solidFill>
                <a:srgbClr val="76B9FF"/>
              </a:solidFill>
              <a:latin typeface="Roboto Slab"/>
              <a:ea typeface="Roboto Slab"/>
              <a:cs typeface="Roboto Slab"/>
              <a:sym typeface="Roboto Slab"/>
            </a:endParaRPr>
          </a:p>
          <a:p>
            <a:pPr algn="l">
              <a:lnSpc>
                <a:spcPts val="2607"/>
              </a:lnSpc>
            </a:pPr>
            <a:r>
              <a:rPr lang="en-US" sz="2607">
                <a:solidFill>
                  <a:srgbClr val="76B9FF"/>
                </a:solidFill>
                <a:latin typeface="Roboto Slab"/>
                <a:ea typeface="Roboto Slab"/>
                <a:cs typeface="Roboto Slab"/>
                <a:sym typeface="Roboto Slab"/>
              </a:rPr>
              <a:t>       Normalization: </a:t>
            </a:r>
            <a:r>
              <a:rPr lang="en-US" sz="2607">
                <a:solidFill>
                  <a:srgbClr val="FFFFFF"/>
                </a:solidFill>
                <a:latin typeface="Roboto Slab"/>
                <a:ea typeface="Roboto Slab"/>
                <a:cs typeface="Roboto Slab"/>
                <a:sym typeface="Roboto Slab"/>
              </a:rPr>
              <a:t>The data will be scaled using MinMaxScaler to transform the features into a range between 0 and 1. This step is crucial for improving the performance of the LSTM model.</a:t>
            </a:r>
          </a:p>
          <a:p>
            <a:pPr algn="l">
              <a:lnSpc>
                <a:spcPts val="2607"/>
              </a:lnSpc>
            </a:pPr>
            <a:endParaRPr lang="en-US" sz="2607">
              <a:solidFill>
                <a:srgbClr val="FFFFFF"/>
              </a:solidFill>
              <a:latin typeface="Roboto Slab"/>
              <a:ea typeface="Roboto Slab"/>
              <a:cs typeface="Roboto Slab"/>
              <a:sym typeface="Roboto Slab"/>
            </a:endParaRPr>
          </a:p>
          <a:p>
            <a:pPr algn="l">
              <a:lnSpc>
                <a:spcPts val="2607"/>
              </a:lnSpc>
            </a:pPr>
            <a:r>
              <a:rPr lang="en-US" sz="2607">
                <a:solidFill>
                  <a:srgbClr val="76B9FF"/>
                </a:solidFill>
                <a:latin typeface="Roboto Slab"/>
                <a:ea typeface="Roboto Slab"/>
                <a:cs typeface="Roboto Slab"/>
                <a:sym typeface="Roboto Slab"/>
              </a:rPr>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1028700" y="1076325"/>
            <a:ext cx="15025831" cy="4228644"/>
          </a:xfrm>
          <a:prstGeom prst="rect">
            <a:avLst/>
          </a:prstGeom>
        </p:spPr>
        <p:txBody>
          <a:bodyPr lIns="0" tIns="0" rIns="0" bIns="0" rtlCol="0" anchor="t">
            <a:spAutoFit/>
          </a:bodyPr>
          <a:lstStyle/>
          <a:p>
            <a:pPr algn="l">
              <a:lnSpc>
                <a:spcPts val="2607"/>
              </a:lnSpc>
            </a:pPr>
            <a:r>
              <a:rPr lang="en-US" sz="2607">
                <a:solidFill>
                  <a:srgbClr val="76B9FF"/>
                </a:solidFill>
                <a:latin typeface="Roboto Slab"/>
                <a:ea typeface="Roboto Slab"/>
                <a:cs typeface="Roboto Slab"/>
                <a:sym typeface="Roboto Slab"/>
              </a:rPr>
              <a:t>    3.Model Development</a:t>
            </a:r>
          </a:p>
          <a:p>
            <a:pPr algn="l">
              <a:lnSpc>
                <a:spcPts val="2607"/>
              </a:lnSpc>
            </a:pPr>
            <a:endParaRPr lang="en-US" sz="2607">
              <a:solidFill>
                <a:srgbClr val="76B9FF"/>
              </a:solidFill>
              <a:latin typeface="Roboto Slab"/>
              <a:ea typeface="Roboto Slab"/>
              <a:cs typeface="Roboto Slab"/>
              <a:sym typeface="Roboto Slab"/>
            </a:endParaRPr>
          </a:p>
          <a:p>
            <a:pPr algn="l">
              <a:lnSpc>
                <a:spcPts val="2607"/>
              </a:lnSpc>
            </a:pPr>
            <a:r>
              <a:rPr lang="en-US" sz="2607">
                <a:solidFill>
                  <a:srgbClr val="76B9FF"/>
                </a:solidFill>
                <a:latin typeface="Roboto Slab"/>
                <a:ea typeface="Roboto Slab"/>
                <a:cs typeface="Roboto Slab"/>
                <a:sym typeface="Roboto Slab"/>
              </a:rPr>
              <a:t>       LSTM Network Architecture:</a:t>
            </a:r>
          </a:p>
          <a:p>
            <a:pPr algn="l">
              <a:lnSpc>
                <a:spcPts val="2607"/>
              </a:lnSpc>
            </a:pPr>
            <a:endParaRPr lang="en-US" sz="2607">
              <a:solidFill>
                <a:srgbClr val="76B9FF"/>
              </a:solidFill>
              <a:latin typeface="Roboto Slab"/>
              <a:ea typeface="Roboto Slab"/>
              <a:cs typeface="Roboto Slab"/>
              <a:sym typeface="Roboto Slab"/>
            </a:endParaRPr>
          </a:p>
          <a:p>
            <a:pPr marL="1125729" lvl="2" indent="-375243" algn="l">
              <a:lnSpc>
                <a:spcPts val="2607"/>
              </a:lnSpc>
              <a:buFont typeface="Arial"/>
              <a:buChar char="⚬"/>
            </a:pPr>
            <a:r>
              <a:rPr lang="en-US" sz="2607">
                <a:solidFill>
                  <a:srgbClr val="FFFFFF"/>
                </a:solidFill>
                <a:latin typeface="Roboto Slab"/>
                <a:ea typeface="Roboto Slab"/>
                <a:cs typeface="Roboto Slab"/>
                <a:sym typeface="Roboto Slab"/>
              </a:rPr>
              <a:t>The model will be built using Keras, incorporating LSTM layers to capture temporal dependencies in the data.</a:t>
            </a:r>
          </a:p>
          <a:p>
            <a:pPr marL="1125729" lvl="2" indent="-375243" algn="l">
              <a:lnSpc>
                <a:spcPts val="2607"/>
              </a:lnSpc>
              <a:buFont typeface="Arial"/>
              <a:buChar char="⚬"/>
            </a:pPr>
            <a:r>
              <a:rPr lang="en-US" sz="2607">
                <a:solidFill>
                  <a:srgbClr val="FFFFFF"/>
                </a:solidFill>
                <a:latin typeface="Roboto Slab"/>
                <a:ea typeface="Roboto Slab"/>
                <a:cs typeface="Roboto Slab"/>
                <a:sym typeface="Roboto Slab"/>
              </a:rPr>
              <a:t>The architecture may include additional layers such as Dense layers for output and Dropout layers to prevent overfitting.</a:t>
            </a:r>
          </a:p>
          <a:p>
            <a:pPr algn="l">
              <a:lnSpc>
                <a:spcPts val="2607"/>
              </a:lnSpc>
            </a:pPr>
            <a:endParaRPr lang="en-US" sz="2607">
              <a:solidFill>
                <a:srgbClr val="FFFFFF"/>
              </a:solidFill>
              <a:latin typeface="Roboto Slab"/>
              <a:ea typeface="Roboto Slab"/>
              <a:cs typeface="Roboto Slab"/>
              <a:sym typeface="Roboto Slab"/>
            </a:endParaRPr>
          </a:p>
          <a:p>
            <a:pPr algn="l">
              <a:lnSpc>
                <a:spcPts val="2607"/>
              </a:lnSpc>
            </a:pPr>
            <a:endParaRPr lang="en-US" sz="2607">
              <a:solidFill>
                <a:srgbClr val="FFFFFF"/>
              </a:solidFill>
              <a:latin typeface="Roboto Slab"/>
              <a:ea typeface="Roboto Slab"/>
              <a:cs typeface="Roboto Slab"/>
              <a:sym typeface="Roboto Slab"/>
            </a:endParaRPr>
          </a:p>
          <a:p>
            <a:pPr marL="562864" lvl="1" indent="-281432" algn="l">
              <a:lnSpc>
                <a:spcPts val="2607"/>
              </a:lnSpc>
              <a:buFont typeface="Arial"/>
              <a:buChar char="•"/>
            </a:pPr>
            <a:r>
              <a:rPr lang="en-US" sz="2607">
                <a:solidFill>
                  <a:srgbClr val="76B9FF"/>
                </a:solidFill>
                <a:latin typeface="Roboto Slab"/>
                <a:ea typeface="Roboto Slab"/>
                <a:cs typeface="Roboto Slab"/>
                <a:sym typeface="Roboto Slab"/>
              </a:rPr>
              <a:t>Training the Model: </a:t>
            </a:r>
            <a:r>
              <a:rPr lang="en-US" sz="2607">
                <a:solidFill>
                  <a:srgbClr val="FFFFFF"/>
                </a:solidFill>
                <a:latin typeface="Roboto Slab"/>
                <a:ea typeface="Roboto Slab"/>
                <a:cs typeface="Roboto Slab"/>
                <a:sym typeface="Roboto Slab"/>
              </a:rPr>
              <a:t>The model will be trained on the training dataset, using a suitable loss function (e.g., Mean Squared Error) and optimizer (e.g., Adam).</a:t>
            </a:r>
          </a:p>
          <a:p>
            <a:pPr algn="l">
              <a:lnSpc>
                <a:spcPts val="2607"/>
              </a:lnSpc>
            </a:pPr>
            <a:r>
              <a:rPr lang="en-US" sz="2607">
                <a:solidFill>
                  <a:srgbClr val="76B9FF"/>
                </a:solidFill>
                <a:latin typeface="Roboto Slab"/>
                <a:ea typeface="Roboto Slab"/>
                <a:cs typeface="Roboto Slab"/>
                <a:sym typeface="Roboto Slab"/>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p:spPr>
        </p:sp>
      </p:grpSp>
      <p:sp>
        <p:nvSpPr>
          <p:cNvPr id="6" name="TextBox 6"/>
          <p:cNvSpPr txBox="1"/>
          <p:nvPr/>
        </p:nvSpPr>
        <p:spPr>
          <a:xfrm>
            <a:off x="714333" y="-75659"/>
            <a:ext cx="12925469" cy="1104359"/>
          </a:xfrm>
          <a:prstGeom prst="rect">
            <a:avLst/>
          </a:prstGeom>
        </p:spPr>
        <p:txBody>
          <a:bodyPr lIns="0" tIns="0" rIns="0" bIns="0" rtlCol="0" anchor="t">
            <a:spAutoFit/>
          </a:bodyPr>
          <a:lstStyle/>
          <a:p>
            <a:pPr algn="l">
              <a:lnSpc>
                <a:spcPts val="9514"/>
              </a:lnSpc>
            </a:pPr>
            <a:r>
              <a:rPr lang="en-US" sz="4799" b="1" u="sng">
                <a:solidFill>
                  <a:srgbClr val="76B9FF"/>
                </a:solidFill>
                <a:latin typeface="Arimo Bold"/>
                <a:ea typeface="Arimo Bold"/>
                <a:cs typeface="Arimo Bold"/>
                <a:sym typeface="Arimo Bold"/>
              </a:rPr>
              <a:t>NOVELTY OF PROJECT:-</a:t>
            </a:r>
          </a:p>
        </p:txBody>
      </p:sp>
      <p:sp>
        <p:nvSpPr>
          <p:cNvPr id="7" name="TextBox 7"/>
          <p:cNvSpPr txBox="1"/>
          <p:nvPr/>
        </p:nvSpPr>
        <p:spPr>
          <a:xfrm>
            <a:off x="714332" y="1237269"/>
            <a:ext cx="17573668" cy="8595120"/>
          </a:xfrm>
          <a:prstGeom prst="rect">
            <a:avLst/>
          </a:prstGeom>
        </p:spPr>
        <p:txBody>
          <a:bodyPr lIns="0" tIns="0" rIns="0" bIns="0" rtlCol="0" anchor="t">
            <a:spAutoFit/>
          </a:bodyPr>
          <a:lstStyle/>
          <a:p>
            <a:pPr algn="l">
              <a:lnSpc>
                <a:spcPts val="2765"/>
              </a:lnSpc>
              <a:spcBef>
                <a:spcPct val="0"/>
              </a:spcBef>
            </a:pPr>
            <a:r>
              <a:rPr lang="en-US" sz="2765" u="sng">
                <a:solidFill>
                  <a:srgbClr val="76B9FF"/>
                </a:solidFill>
                <a:latin typeface="Roboto Slab"/>
                <a:ea typeface="Roboto Slab"/>
                <a:cs typeface="Roboto Slab"/>
                <a:sym typeface="Roboto Slab"/>
              </a:rPr>
              <a:t>1. Advanced Deep Learning Techniques</a:t>
            </a:r>
          </a:p>
          <a:p>
            <a:pPr algn="l">
              <a:lnSpc>
                <a:spcPts val="2765"/>
              </a:lnSpc>
              <a:spcBef>
                <a:spcPct val="0"/>
              </a:spcBef>
            </a:pPr>
            <a:endParaRPr lang="en-US" sz="2765" u="sng">
              <a:solidFill>
                <a:srgbClr val="76B9FF"/>
              </a:solidFill>
              <a:latin typeface="Roboto Slab"/>
              <a:ea typeface="Roboto Slab"/>
              <a:cs typeface="Roboto Slab"/>
              <a:sym typeface="Roboto Slab"/>
            </a:endParaRPr>
          </a:p>
          <a:p>
            <a:pPr algn="l">
              <a:lnSpc>
                <a:spcPts val="2765"/>
              </a:lnSpc>
              <a:spcBef>
                <a:spcPct val="0"/>
              </a:spcBef>
            </a:pPr>
            <a:r>
              <a:rPr lang="en-US" sz="2765">
                <a:solidFill>
                  <a:srgbClr val="76B9FF"/>
                </a:solidFill>
                <a:latin typeface="Roboto Slab"/>
                <a:ea typeface="Roboto Slab"/>
                <a:cs typeface="Roboto Slab"/>
                <a:sym typeface="Roboto Slab"/>
              </a:rPr>
              <a:t>Use of LSTM Networks: </a:t>
            </a:r>
            <a:r>
              <a:rPr lang="en-US" sz="2765">
                <a:solidFill>
                  <a:srgbClr val="FFFFFF"/>
                </a:solidFill>
                <a:latin typeface="Roboto Slab"/>
                <a:ea typeface="Roboto Slab"/>
                <a:cs typeface="Roboto Slab"/>
                <a:sym typeface="Roboto Slab"/>
              </a:rPr>
              <a:t>The project employs Long Short-Term Memory (LSTM) networks, which are specifically designed to handle sequential data and capture long-term dependencies. This is a significant improvement over traditional statistical methods and basic machine learning models that may not effectively model the temporal nature of stock prices.</a:t>
            </a:r>
          </a:p>
          <a:p>
            <a:pPr algn="l">
              <a:lnSpc>
                <a:spcPts val="2765"/>
              </a:lnSpc>
              <a:spcBef>
                <a:spcPct val="0"/>
              </a:spcBef>
            </a:pPr>
            <a:endParaRPr lang="en-US" sz="2765">
              <a:solidFill>
                <a:srgbClr val="FFFFFF"/>
              </a:solidFill>
              <a:latin typeface="Roboto Slab"/>
              <a:ea typeface="Roboto Slab"/>
              <a:cs typeface="Roboto Slab"/>
              <a:sym typeface="Roboto Slab"/>
            </a:endParaRPr>
          </a:p>
          <a:p>
            <a:pPr algn="l">
              <a:lnSpc>
                <a:spcPts val="2765"/>
              </a:lnSpc>
              <a:spcBef>
                <a:spcPct val="0"/>
              </a:spcBef>
            </a:pPr>
            <a:r>
              <a:rPr lang="en-US" sz="2765" u="sng">
                <a:solidFill>
                  <a:srgbClr val="76B9FF"/>
                </a:solidFill>
                <a:latin typeface="Roboto Slab"/>
                <a:ea typeface="Roboto Slab"/>
                <a:cs typeface="Roboto Slab"/>
                <a:sym typeface="Roboto Slab"/>
              </a:rPr>
              <a:t>2. Comprehensive Data Handling</a:t>
            </a:r>
          </a:p>
          <a:p>
            <a:pPr algn="l">
              <a:lnSpc>
                <a:spcPts val="2765"/>
              </a:lnSpc>
              <a:spcBef>
                <a:spcPct val="0"/>
              </a:spcBef>
            </a:pPr>
            <a:endParaRPr lang="en-US" sz="2765" u="sng">
              <a:solidFill>
                <a:srgbClr val="76B9FF"/>
              </a:solidFill>
              <a:latin typeface="Roboto Slab"/>
              <a:ea typeface="Roboto Slab"/>
              <a:cs typeface="Roboto Slab"/>
              <a:sym typeface="Roboto Slab"/>
            </a:endParaRPr>
          </a:p>
          <a:p>
            <a:pPr algn="l">
              <a:lnSpc>
                <a:spcPts val="2765"/>
              </a:lnSpc>
              <a:spcBef>
                <a:spcPct val="0"/>
              </a:spcBef>
            </a:pPr>
            <a:r>
              <a:rPr lang="en-US" sz="2765">
                <a:solidFill>
                  <a:srgbClr val="76B9FF"/>
                </a:solidFill>
                <a:latin typeface="Roboto Slab"/>
                <a:ea typeface="Roboto Slab"/>
                <a:cs typeface="Roboto Slab"/>
                <a:sym typeface="Roboto Slab"/>
              </a:rPr>
              <a:t>Integration of Multiple Data Sources: </a:t>
            </a:r>
            <a:r>
              <a:rPr lang="en-US" sz="2765">
                <a:solidFill>
                  <a:srgbClr val="FFFFFF"/>
                </a:solidFill>
                <a:latin typeface="Roboto Slab"/>
                <a:ea typeface="Roboto Slab"/>
                <a:cs typeface="Roboto Slab"/>
                <a:sym typeface="Roboto Slab"/>
              </a:rPr>
              <a:t>The project utilizes historical stock price data from Yahoo Finance, ensuring a rich dataset that spans several years. This extensive data collection allows for more robust training and testing of the model.</a:t>
            </a:r>
          </a:p>
          <a:p>
            <a:pPr algn="l">
              <a:lnSpc>
                <a:spcPts val="2765"/>
              </a:lnSpc>
              <a:spcBef>
                <a:spcPct val="0"/>
              </a:spcBef>
            </a:pPr>
            <a:endParaRPr lang="en-US" sz="2765">
              <a:solidFill>
                <a:srgbClr val="FFFFFF"/>
              </a:solidFill>
              <a:latin typeface="Roboto Slab"/>
              <a:ea typeface="Roboto Slab"/>
              <a:cs typeface="Roboto Slab"/>
              <a:sym typeface="Roboto Slab"/>
            </a:endParaRPr>
          </a:p>
          <a:p>
            <a:pPr algn="l">
              <a:lnSpc>
                <a:spcPts val="2765"/>
              </a:lnSpc>
              <a:spcBef>
                <a:spcPct val="0"/>
              </a:spcBef>
            </a:pPr>
            <a:r>
              <a:rPr lang="en-US" sz="2765" u="sng">
                <a:solidFill>
                  <a:srgbClr val="76B9FF"/>
                </a:solidFill>
                <a:latin typeface="Roboto Slab"/>
                <a:ea typeface="Roboto Slab"/>
                <a:cs typeface="Roboto Slab"/>
                <a:sym typeface="Roboto Slab"/>
              </a:rPr>
              <a:t>3. User-Centric Features</a:t>
            </a:r>
          </a:p>
          <a:p>
            <a:pPr algn="l">
              <a:lnSpc>
                <a:spcPts val="2765"/>
              </a:lnSpc>
              <a:spcBef>
                <a:spcPct val="0"/>
              </a:spcBef>
            </a:pPr>
            <a:endParaRPr lang="en-US" sz="2765" u="sng">
              <a:solidFill>
                <a:srgbClr val="76B9FF"/>
              </a:solidFill>
              <a:latin typeface="Roboto Slab"/>
              <a:ea typeface="Roboto Slab"/>
              <a:cs typeface="Roboto Slab"/>
              <a:sym typeface="Roboto Slab"/>
            </a:endParaRPr>
          </a:p>
          <a:p>
            <a:pPr algn="l">
              <a:lnSpc>
                <a:spcPts val="2765"/>
              </a:lnSpc>
              <a:spcBef>
                <a:spcPct val="0"/>
              </a:spcBef>
            </a:pPr>
            <a:r>
              <a:rPr lang="en-US" sz="2765">
                <a:solidFill>
                  <a:srgbClr val="76B9FF"/>
                </a:solidFill>
                <a:latin typeface="Roboto Slab"/>
                <a:ea typeface="Roboto Slab"/>
                <a:cs typeface="Roboto Slab"/>
                <a:sym typeface="Roboto Slab"/>
              </a:rPr>
              <a:t>Interactive User Interface: </a:t>
            </a:r>
            <a:r>
              <a:rPr lang="en-US" sz="2765">
                <a:solidFill>
                  <a:srgbClr val="FFFFFF"/>
                </a:solidFill>
                <a:latin typeface="Roboto Slab"/>
                <a:ea typeface="Roboto Slab"/>
                <a:cs typeface="Roboto Slab"/>
                <a:sym typeface="Roboto Slab"/>
              </a:rPr>
              <a:t>The project includes a user-friendly interface built with Streamlit, allowing users to interactively select specific years and months for analysis. This feature enhances user engagement and makes the tool accessible to a broader audience, including those without a technical background.</a:t>
            </a:r>
          </a:p>
          <a:p>
            <a:pPr algn="l">
              <a:lnSpc>
                <a:spcPts val="2765"/>
              </a:lnSpc>
              <a:spcBef>
                <a:spcPct val="0"/>
              </a:spcBef>
            </a:pPr>
            <a:endParaRPr lang="en-US" sz="2765">
              <a:solidFill>
                <a:srgbClr val="FFFFFF"/>
              </a:solidFill>
              <a:latin typeface="Roboto Slab"/>
              <a:ea typeface="Roboto Slab"/>
              <a:cs typeface="Roboto Slab"/>
              <a:sym typeface="Roboto Slab"/>
            </a:endParaRPr>
          </a:p>
          <a:p>
            <a:pPr algn="l">
              <a:lnSpc>
                <a:spcPts val="2765"/>
              </a:lnSpc>
              <a:spcBef>
                <a:spcPct val="0"/>
              </a:spcBef>
            </a:pPr>
            <a:r>
              <a:rPr lang="en-US" sz="2765" u="sng">
                <a:solidFill>
                  <a:srgbClr val="76B9FF"/>
                </a:solidFill>
                <a:latin typeface="Roboto Slab"/>
                <a:ea typeface="Roboto Slab"/>
                <a:cs typeface="Roboto Slab"/>
                <a:sym typeface="Roboto Slab"/>
              </a:rPr>
              <a:t>4. Visualization of Results</a:t>
            </a:r>
          </a:p>
          <a:p>
            <a:pPr algn="l">
              <a:lnSpc>
                <a:spcPts val="2765"/>
              </a:lnSpc>
              <a:spcBef>
                <a:spcPct val="0"/>
              </a:spcBef>
            </a:pPr>
            <a:endParaRPr lang="en-US" sz="2765" u="sng">
              <a:solidFill>
                <a:srgbClr val="76B9FF"/>
              </a:solidFill>
              <a:latin typeface="Roboto Slab"/>
              <a:ea typeface="Roboto Slab"/>
              <a:cs typeface="Roboto Slab"/>
              <a:sym typeface="Roboto Slab"/>
            </a:endParaRPr>
          </a:p>
          <a:p>
            <a:pPr algn="l">
              <a:lnSpc>
                <a:spcPts val="2765"/>
              </a:lnSpc>
              <a:spcBef>
                <a:spcPct val="0"/>
              </a:spcBef>
            </a:pPr>
            <a:r>
              <a:rPr lang="en-US" sz="2765">
                <a:solidFill>
                  <a:srgbClr val="76B9FF"/>
                </a:solidFill>
                <a:latin typeface="Roboto Slab"/>
                <a:ea typeface="Roboto Slab"/>
                <a:cs typeface="Roboto Slab"/>
                <a:sym typeface="Roboto Slab"/>
              </a:rPr>
              <a:t>Dynamic Visualization Tools: </a:t>
            </a:r>
            <a:r>
              <a:rPr lang="en-US" sz="2765">
                <a:solidFill>
                  <a:srgbClr val="FFFFFF"/>
                </a:solidFill>
                <a:latin typeface="Roboto Slab"/>
                <a:ea typeface="Roboto Slab"/>
                <a:cs typeface="Roboto Slab"/>
                <a:sym typeface="Roboto Slab"/>
              </a:rPr>
              <a:t>The project incorporates dynamic visualizations, such as line charts for historical and predicted prices, which facilitate easy interpretation of the data. This visual approach helps users quickly grasp trends and patterns in stock price movements.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2460</Words>
  <Application>Microsoft Office PowerPoint</Application>
  <PresentationFormat>Custom</PresentationFormat>
  <Paragraphs>322</Paragraphs>
  <Slides>26</Slides>
  <Notes>26</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TT Rounds Condensed Bold</vt:lpstr>
      <vt:lpstr>TT Rounds Condensed Bold Italics</vt:lpstr>
      <vt:lpstr>Arimo Bold</vt:lpstr>
      <vt:lpstr>Roboto</vt:lpstr>
      <vt:lpstr>TT Rounds Condensed</vt:lpstr>
      <vt:lpstr>Roboto Slab</vt:lpstr>
      <vt:lpstr>TT Rounds Condensed Italics</vt:lpstr>
      <vt:lpstr>Arimo</vt:lpstr>
      <vt:lpstr>Calibri</vt:lpstr>
      <vt:lpstr>Arial</vt:lpstr>
      <vt:lpstr>Roboto Slab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Nifty-50-Stock-Closing-Price-Prediction-using-LSTM.pptx</dc:title>
  <cp:lastModifiedBy>Aayush Sharma</cp:lastModifiedBy>
  <cp:revision>3</cp:revision>
  <dcterms:created xsi:type="dcterms:W3CDTF">2006-08-16T00:00:00Z</dcterms:created>
  <dcterms:modified xsi:type="dcterms:W3CDTF">2024-12-20T08:43:12Z</dcterms:modified>
  <dc:identifier>DAGZYe1u9bw</dc:identifier>
</cp:coreProperties>
</file>

<file path=docProps/thumbnail.jpeg>
</file>